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54"/>
  </p:notesMasterIdLst>
  <p:handoutMasterIdLst>
    <p:handoutMasterId r:id="rId55"/>
  </p:handoutMasterIdLst>
  <p:sldIdLst>
    <p:sldId id="375" r:id="rId2"/>
    <p:sldId id="281" r:id="rId3"/>
    <p:sldId id="412" r:id="rId4"/>
    <p:sldId id="378" r:id="rId5"/>
    <p:sldId id="379" r:id="rId6"/>
    <p:sldId id="381" r:id="rId7"/>
    <p:sldId id="382" r:id="rId8"/>
    <p:sldId id="419" r:id="rId9"/>
    <p:sldId id="383" r:id="rId10"/>
    <p:sldId id="384" r:id="rId11"/>
    <p:sldId id="385" r:id="rId12"/>
    <p:sldId id="386" r:id="rId13"/>
    <p:sldId id="387" r:id="rId14"/>
    <p:sldId id="388" r:id="rId15"/>
    <p:sldId id="390" r:id="rId16"/>
    <p:sldId id="391" r:id="rId17"/>
    <p:sldId id="392" r:id="rId18"/>
    <p:sldId id="393" r:id="rId19"/>
    <p:sldId id="459" r:id="rId20"/>
    <p:sldId id="474" r:id="rId21"/>
    <p:sldId id="466" r:id="rId22"/>
    <p:sldId id="460" r:id="rId23"/>
    <p:sldId id="394" r:id="rId24"/>
    <p:sldId id="417" r:id="rId25"/>
    <p:sldId id="418" r:id="rId26"/>
    <p:sldId id="457" r:id="rId27"/>
    <p:sldId id="458" r:id="rId28"/>
    <p:sldId id="400" r:id="rId29"/>
    <p:sldId id="471" r:id="rId30"/>
    <p:sldId id="472" r:id="rId31"/>
    <p:sldId id="395" r:id="rId32"/>
    <p:sldId id="398" r:id="rId33"/>
    <p:sldId id="453" r:id="rId34"/>
    <p:sldId id="399" r:id="rId35"/>
    <p:sldId id="455" r:id="rId36"/>
    <p:sldId id="416" r:id="rId37"/>
    <p:sldId id="468" r:id="rId38"/>
    <p:sldId id="469" r:id="rId39"/>
    <p:sldId id="404" r:id="rId40"/>
    <p:sldId id="405" r:id="rId41"/>
    <p:sldId id="456" r:id="rId42"/>
    <p:sldId id="452" r:id="rId43"/>
    <p:sldId id="454" r:id="rId44"/>
    <p:sldId id="407" r:id="rId45"/>
    <p:sldId id="408" r:id="rId46"/>
    <p:sldId id="411" r:id="rId47"/>
    <p:sldId id="409" r:id="rId48"/>
    <p:sldId id="410" r:id="rId49"/>
    <p:sldId id="462" r:id="rId50"/>
    <p:sldId id="463" r:id="rId51"/>
    <p:sldId id="464" r:id="rId52"/>
    <p:sldId id="465" r:id="rId53"/>
  </p:sldIdLst>
  <p:sldSz cx="9144000" cy="6858000" type="screen4x3"/>
  <p:notesSz cx="9309100" cy="7023100"/>
  <p:defaultTextStyle>
    <a:defPPr>
      <a:defRPr lang="en-US"/>
    </a:defPPr>
    <a:lvl1pPr algn="l" rtl="0" fontAlgn="base">
      <a:spcBef>
        <a:spcPct val="0"/>
      </a:spcBef>
      <a:spcAft>
        <a:spcPct val="0"/>
      </a:spcAft>
      <a:defRPr kern="1200">
        <a:solidFill>
          <a:schemeClr val="tx1"/>
        </a:solidFill>
        <a:latin typeface="Garamond" pitchFamily="18" charset="0"/>
        <a:ea typeface="+mn-ea"/>
        <a:cs typeface="Arial" charset="0"/>
      </a:defRPr>
    </a:lvl1pPr>
    <a:lvl2pPr marL="457200" algn="l" rtl="0" fontAlgn="base">
      <a:spcBef>
        <a:spcPct val="0"/>
      </a:spcBef>
      <a:spcAft>
        <a:spcPct val="0"/>
      </a:spcAft>
      <a:defRPr kern="1200">
        <a:solidFill>
          <a:schemeClr val="tx1"/>
        </a:solidFill>
        <a:latin typeface="Garamond" pitchFamily="18" charset="0"/>
        <a:ea typeface="+mn-ea"/>
        <a:cs typeface="Arial" charset="0"/>
      </a:defRPr>
    </a:lvl2pPr>
    <a:lvl3pPr marL="914400" algn="l" rtl="0" fontAlgn="base">
      <a:spcBef>
        <a:spcPct val="0"/>
      </a:spcBef>
      <a:spcAft>
        <a:spcPct val="0"/>
      </a:spcAft>
      <a:defRPr kern="1200">
        <a:solidFill>
          <a:schemeClr val="tx1"/>
        </a:solidFill>
        <a:latin typeface="Garamond" pitchFamily="18" charset="0"/>
        <a:ea typeface="+mn-ea"/>
        <a:cs typeface="Arial" charset="0"/>
      </a:defRPr>
    </a:lvl3pPr>
    <a:lvl4pPr marL="1371600" algn="l" rtl="0" fontAlgn="base">
      <a:spcBef>
        <a:spcPct val="0"/>
      </a:spcBef>
      <a:spcAft>
        <a:spcPct val="0"/>
      </a:spcAft>
      <a:defRPr kern="1200">
        <a:solidFill>
          <a:schemeClr val="tx1"/>
        </a:solidFill>
        <a:latin typeface="Garamond" pitchFamily="18" charset="0"/>
        <a:ea typeface="+mn-ea"/>
        <a:cs typeface="Arial" charset="0"/>
      </a:defRPr>
    </a:lvl4pPr>
    <a:lvl5pPr marL="1828800" algn="l" rtl="0" fontAlgn="base">
      <a:spcBef>
        <a:spcPct val="0"/>
      </a:spcBef>
      <a:spcAft>
        <a:spcPct val="0"/>
      </a:spcAft>
      <a:defRPr kern="1200">
        <a:solidFill>
          <a:schemeClr val="tx1"/>
        </a:solidFill>
        <a:latin typeface="Garamond" pitchFamily="18" charset="0"/>
        <a:ea typeface="+mn-ea"/>
        <a:cs typeface="Arial" charset="0"/>
      </a:defRPr>
    </a:lvl5pPr>
    <a:lvl6pPr marL="2286000" algn="l" defTabSz="914400" rtl="0" eaLnBrk="1" latinLnBrk="0" hangingPunct="1">
      <a:defRPr kern="1200">
        <a:solidFill>
          <a:schemeClr val="tx1"/>
        </a:solidFill>
        <a:latin typeface="Garamond" pitchFamily="18" charset="0"/>
        <a:ea typeface="+mn-ea"/>
        <a:cs typeface="Arial" charset="0"/>
      </a:defRPr>
    </a:lvl6pPr>
    <a:lvl7pPr marL="2743200" algn="l" defTabSz="914400" rtl="0" eaLnBrk="1" latinLnBrk="0" hangingPunct="1">
      <a:defRPr kern="1200">
        <a:solidFill>
          <a:schemeClr val="tx1"/>
        </a:solidFill>
        <a:latin typeface="Garamond" pitchFamily="18" charset="0"/>
        <a:ea typeface="+mn-ea"/>
        <a:cs typeface="Arial" charset="0"/>
      </a:defRPr>
    </a:lvl7pPr>
    <a:lvl8pPr marL="3200400" algn="l" defTabSz="914400" rtl="0" eaLnBrk="1" latinLnBrk="0" hangingPunct="1">
      <a:defRPr kern="1200">
        <a:solidFill>
          <a:schemeClr val="tx1"/>
        </a:solidFill>
        <a:latin typeface="Garamond" pitchFamily="18" charset="0"/>
        <a:ea typeface="+mn-ea"/>
        <a:cs typeface="Arial" charset="0"/>
      </a:defRPr>
    </a:lvl8pPr>
    <a:lvl9pPr marL="3657600" algn="l" defTabSz="914400" rtl="0" eaLnBrk="1" latinLnBrk="0" hangingPunct="1">
      <a:defRPr kern="1200">
        <a:solidFill>
          <a:schemeClr val="tx1"/>
        </a:solidFill>
        <a:latin typeface="Garamond"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00" autoAdjust="0"/>
    <p:restoredTop sz="94640" autoAdjust="0"/>
  </p:normalViewPr>
  <p:slideViewPr>
    <p:cSldViewPr>
      <p:cViewPr>
        <p:scale>
          <a:sx n="37" d="100"/>
          <a:sy n="37" d="100"/>
        </p:scale>
        <p:origin x="-1740" y="-7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5266" name="Rectangle 2"/>
          <p:cNvSpPr>
            <a:spLocks noGrp="1" noChangeArrowheads="1"/>
          </p:cNvSpPr>
          <p:nvPr>
            <p:ph type="hdr" sz="quarter"/>
          </p:nvPr>
        </p:nvSpPr>
        <p:spPr bwMode="auto">
          <a:xfrm>
            <a:off x="0" y="0"/>
            <a:ext cx="4033838" cy="3508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mn-cs"/>
              </a:defRPr>
            </a:lvl1pPr>
          </a:lstStyle>
          <a:p>
            <a:pPr>
              <a:defRPr/>
            </a:pPr>
            <a:endParaRPr lang="en-US"/>
          </a:p>
        </p:txBody>
      </p:sp>
      <p:sp>
        <p:nvSpPr>
          <p:cNvPr id="395267" name="Rectangle 3"/>
          <p:cNvSpPr>
            <a:spLocks noGrp="1" noChangeArrowheads="1"/>
          </p:cNvSpPr>
          <p:nvPr>
            <p:ph type="dt" sz="quarter" idx="1"/>
          </p:nvPr>
        </p:nvSpPr>
        <p:spPr bwMode="auto">
          <a:xfrm>
            <a:off x="5273675" y="0"/>
            <a:ext cx="4033838" cy="3508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mn-cs"/>
              </a:defRPr>
            </a:lvl1pPr>
          </a:lstStyle>
          <a:p>
            <a:pPr>
              <a:defRPr/>
            </a:pPr>
            <a:endParaRPr lang="en-US"/>
          </a:p>
        </p:txBody>
      </p:sp>
      <p:sp>
        <p:nvSpPr>
          <p:cNvPr id="395268" name="Rectangle 4"/>
          <p:cNvSpPr>
            <a:spLocks noGrp="1" noChangeArrowheads="1"/>
          </p:cNvSpPr>
          <p:nvPr>
            <p:ph type="ftr" sz="quarter" idx="2"/>
          </p:nvPr>
        </p:nvSpPr>
        <p:spPr bwMode="auto">
          <a:xfrm>
            <a:off x="0" y="6670675"/>
            <a:ext cx="4033838" cy="3508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mn-cs"/>
              </a:defRPr>
            </a:lvl1pPr>
          </a:lstStyle>
          <a:p>
            <a:pPr>
              <a:defRPr/>
            </a:pPr>
            <a:endParaRPr lang="en-US"/>
          </a:p>
        </p:txBody>
      </p:sp>
      <p:sp>
        <p:nvSpPr>
          <p:cNvPr id="395269" name="Rectangle 5"/>
          <p:cNvSpPr>
            <a:spLocks noGrp="1" noChangeArrowheads="1"/>
          </p:cNvSpPr>
          <p:nvPr>
            <p:ph type="sldNum" sz="quarter" idx="3"/>
          </p:nvPr>
        </p:nvSpPr>
        <p:spPr bwMode="auto">
          <a:xfrm>
            <a:off x="5273675" y="6670675"/>
            <a:ext cx="4033838" cy="3508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cs typeface="+mn-cs"/>
              </a:defRPr>
            </a:lvl1pPr>
          </a:lstStyle>
          <a:p>
            <a:pPr>
              <a:defRPr/>
            </a:pPr>
            <a:fld id="{A3CF738E-591D-4655-B230-3A4406FBDD21}" type="slidenum">
              <a:rPr lang="en-US"/>
              <a:pPr>
                <a:defRPr/>
              </a:pPr>
              <a:t>‹#›</a:t>
            </a:fld>
            <a:endParaRPr lang="en-US"/>
          </a:p>
        </p:txBody>
      </p:sp>
    </p:spTree>
    <p:extLst>
      <p:ext uri="{BB962C8B-B14F-4D97-AF65-F5344CB8AC3E}">
        <p14:creationId xmlns:p14="http://schemas.microsoft.com/office/powerpoint/2010/main" val="22466858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4033838" cy="3508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defTabSz="933450" eaLnBrk="1" hangingPunct="1">
              <a:defRPr sz="1200">
                <a:latin typeface="Arial" charset="0"/>
                <a:cs typeface="+mn-cs"/>
              </a:defRPr>
            </a:lvl1pPr>
          </a:lstStyle>
          <a:p>
            <a:pPr>
              <a:defRPr/>
            </a:pPr>
            <a:endParaRPr lang="en-US"/>
          </a:p>
        </p:txBody>
      </p:sp>
      <p:sp>
        <p:nvSpPr>
          <p:cNvPr id="8195" name="Rectangle 3"/>
          <p:cNvSpPr>
            <a:spLocks noGrp="1" noChangeArrowheads="1"/>
          </p:cNvSpPr>
          <p:nvPr>
            <p:ph type="dt" idx="1"/>
          </p:nvPr>
        </p:nvSpPr>
        <p:spPr bwMode="auto">
          <a:xfrm>
            <a:off x="5273675" y="0"/>
            <a:ext cx="4033838" cy="3508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defTabSz="933450" eaLnBrk="1" hangingPunct="1">
              <a:defRPr sz="1200">
                <a:latin typeface="Arial" charset="0"/>
                <a:cs typeface="+mn-cs"/>
              </a:defRPr>
            </a:lvl1pPr>
          </a:lstStyle>
          <a:p>
            <a:pPr>
              <a:defRPr/>
            </a:pPr>
            <a:endParaRPr lang="en-US"/>
          </a:p>
        </p:txBody>
      </p:sp>
      <p:sp>
        <p:nvSpPr>
          <p:cNvPr id="116740" name="Rectangle 4"/>
          <p:cNvSpPr>
            <a:spLocks noGrp="1" noRot="1" noChangeAspect="1" noChangeArrowheads="1" noTextEdit="1"/>
          </p:cNvSpPr>
          <p:nvPr>
            <p:ph type="sldImg" idx="2"/>
          </p:nvPr>
        </p:nvSpPr>
        <p:spPr bwMode="auto">
          <a:xfrm>
            <a:off x="2898775" y="527050"/>
            <a:ext cx="3511550" cy="2633663"/>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930275" y="3335338"/>
            <a:ext cx="7448550" cy="31607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6670675"/>
            <a:ext cx="4033838" cy="3508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defTabSz="933450" eaLnBrk="1" hangingPunct="1">
              <a:defRPr sz="1200">
                <a:latin typeface="Arial" charset="0"/>
                <a:cs typeface="+mn-cs"/>
              </a:defRPr>
            </a:lvl1pPr>
          </a:lstStyle>
          <a:p>
            <a:pPr>
              <a:defRPr/>
            </a:pPr>
            <a:endParaRPr lang="en-US"/>
          </a:p>
        </p:txBody>
      </p:sp>
      <p:sp>
        <p:nvSpPr>
          <p:cNvPr id="8199" name="Rectangle 7"/>
          <p:cNvSpPr>
            <a:spLocks noGrp="1" noChangeArrowheads="1"/>
          </p:cNvSpPr>
          <p:nvPr>
            <p:ph type="sldNum" sz="quarter" idx="5"/>
          </p:nvPr>
        </p:nvSpPr>
        <p:spPr bwMode="auto">
          <a:xfrm>
            <a:off x="5273675" y="6670675"/>
            <a:ext cx="4033838" cy="3508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defTabSz="933450" eaLnBrk="1" hangingPunct="1">
              <a:defRPr sz="1200">
                <a:latin typeface="Arial" charset="0"/>
                <a:cs typeface="+mn-cs"/>
              </a:defRPr>
            </a:lvl1pPr>
          </a:lstStyle>
          <a:p>
            <a:pPr>
              <a:defRPr/>
            </a:pPr>
            <a:fld id="{178315B6-715B-42D5-BCD0-9111E6062045}" type="slidenum">
              <a:rPr lang="en-US"/>
              <a:pPr>
                <a:defRPr/>
              </a:pPr>
              <a:t>‹#›</a:t>
            </a:fld>
            <a:endParaRPr lang="en-US"/>
          </a:p>
        </p:txBody>
      </p:sp>
    </p:spTree>
    <p:extLst>
      <p:ext uri="{BB962C8B-B14F-4D97-AF65-F5344CB8AC3E}">
        <p14:creationId xmlns:p14="http://schemas.microsoft.com/office/powerpoint/2010/main" val="41035110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A5BA8798-D498-4889-95A5-0E258B41F321}" type="slidenum">
              <a:rPr lang="en-US" smtClean="0">
                <a:latin typeface="Arial" charset="0"/>
              </a:rPr>
              <a:pPr eaLnBrk="1" hangingPunct="1">
                <a:defRPr/>
              </a:pPr>
              <a:t>1</a:t>
            </a:fld>
            <a:endParaRPr lang="en-US" smtClean="0">
              <a:latin typeface="Arial" charset="0"/>
            </a:endParaRPr>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D9A22F4F-37B6-4D98-A4E7-B24A89E9CBF8}" type="slidenum">
              <a:rPr lang="en-US" smtClean="0">
                <a:latin typeface="Arial" charset="0"/>
              </a:rPr>
              <a:pPr eaLnBrk="1" hangingPunct="1">
                <a:defRPr/>
              </a:pPr>
              <a:t>10</a:t>
            </a:fld>
            <a:endParaRPr lang="en-US" smtClean="0">
              <a:latin typeface="Arial" charset="0"/>
            </a:endParaRPr>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CFC9F82F-9CA9-4CE4-8A8C-828AE2B42A2B}" type="slidenum">
              <a:rPr lang="en-US" smtClean="0">
                <a:latin typeface="Arial" charset="0"/>
              </a:rPr>
              <a:pPr eaLnBrk="1" hangingPunct="1">
                <a:defRPr/>
              </a:pPr>
              <a:t>11</a:t>
            </a:fld>
            <a:endParaRPr lang="en-US" smtClean="0">
              <a:latin typeface="Arial" charset="0"/>
            </a:endParaRPr>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4A24B3B3-6834-4BCD-BBCD-3CA5735DBD70}" type="slidenum">
              <a:rPr lang="en-US" smtClean="0">
                <a:latin typeface="Arial" charset="0"/>
              </a:rPr>
              <a:pPr eaLnBrk="1" hangingPunct="1">
                <a:defRPr/>
              </a:pPr>
              <a:t>12</a:t>
            </a:fld>
            <a:endParaRPr lang="en-US" smtClean="0">
              <a:latin typeface="Arial" charset="0"/>
            </a:endParaRPr>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B9E7D5F3-E809-477F-82AA-D5D7136AC65E}" type="slidenum">
              <a:rPr lang="en-US" smtClean="0">
                <a:latin typeface="Arial" charset="0"/>
              </a:rPr>
              <a:pPr eaLnBrk="1" hangingPunct="1">
                <a:defRPr/>
              </a:pPr>
              <a:t>13</a:t>
            </a:fld>
            <a:endParaRPr lang="en-US" smtClean="0">
              <a:latin typeface="Arial" charset="0"/>
            </a:endParaRPr>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BF799CC4-2389-4F68-8B1E-EEA91EF092D0}" type="slidenum">
              <a:rPr lang="en-US" smtClean="0">
                <a:latin typeface="Arial" charset="0"/>
              </a:rPr>
              <a:pPr eaLnBrk="1" hangingPunct="1">
                <a:defRPr/>
              </a:pPr>
              <a:t>14</a:t>
            </a:fld>
            <a:endParaRPr lang="en-US" smtClean="0">
              <a:latin typeface="Arial" charset="0"/>
            </a:endParaRPr>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EABCF1DB-0CCD-4939-9CE3-96C12A06422A}" type="slidenum">
              <a:rPr lang="en-US" smtClean="0">
                <a:latin typeface="Arial" charset="0"/>
              </a:rPr>
              <a:pPr eaLnBrk="1" hangingPunct="1">
                <a:defRPr/>
              </a:pPr>
              <a:t>15</a:t>
            </a:fld>
            <a:endParaRPr lang="en-US" smtClean="0">
              <a:latin typeface="Arial" charset="0"/>
            </a:endParaRPr>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B4D14E1E-EE99-4F0E-BC7D-3FA0DA19770C}" type="slidenum">
              <a:rPr lang="en-US" smtClean="0">
                <a:latin typeface="Arial" charset="0"/>
              </a:rPr>
              <a:pPr eaLnBrk="1" hangingPunct="1">
                <a:defRPr/>
              </a:pPr>
              <a:t>16</a:t>
            </a:fld>
            <a:endParaRPr lang="en-US" smtClean="0">
              <a:latin typeface="Arial" charset="0"/>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D78A13EC-1791-42D1-A6C4-DAE20D1C7872}" type="slidenum">
              <a:rPr lang="en-US" smtClean="0">
                <a:latin typeface="Arial" charset="0"/>
              </a:rPr>
              <a:pPr eaLnBrk="1" hangingPunct="1">
                <a:defRPr/>
              </a:pPr>
              <a:t>17</a:t>
            </a:fld>
            <a:endParaRPr lang="en-US" smtClean="0">
              <a:latin typeface="Arial" charset="0"/>
            </a:endParaRPr>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7AB5AA04-0A40-4964-B972-D10852E70546}" type="slidenum">
              <a:rPr lang="en-US" smtClean="0">
                <a:latin typeface="Arial" charset="0"/>
              </a:rPr>
              <a:pPr eaLnBrk="1" hangingPunct="1">
                <a:defRPr/>
              </a:pPr>
              <a:t>18</a:t>
            </a:fld>
            <a:endParaRPr lang="en-US" smtClean="0">
              <a:latin typeface="Arial" charset="0"/>
            </a:endParaRPr>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5877F11D-DD13-4280-84CE-D48C1ECBA064}" type="slidenum">
              <a:rPr lang="en-US" smtClean="0">
                <a:latin typeface="Arial" charset="0"/>
              </a:rPr>
              <a:pPr eaLnBrk="1" hangingPunct="1">
                <a:defRPr/>
              </a:pPr>
              <a:t>23</a:t>
            </a:fld>
            <a:endParaRPr lang="en-US" smtClean="0">
              <a:latin typeface="Arial" charset="0"/>
            </a:endParaRPr>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98912F38-9688-430C-A316-F9CD553622A9}" type="slidenum">
              <a:rPr lang="en-US" smtClean="0">
                <a:latin typeface="Arial" charset="0"/>
              </a:rPr>
              <a:pPr eaLnBrk="1" hangingPunct="1">
                <a:defRPr/>
              </a:pPr>
              <a:t>2</a:t>
            </a:fld>
            <a:endParaRPr lang="en-US" smtClean="0">
              <a:latin typeface="Arial" charset="0"/>
            </a:endParaRP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B507380C-623C-48B7-81FD-D7BD575FC661}" type="slidenum">
              <a:rPr lang="en-US" smtClean="0">
                <a:latin typeface="Arial" charset="0"/>
              </a:rPr>
              <a:pPr eaLnBrk="1" hangingPunct="1">
                <a:defRPr/>
              </a:pPr>
              <a:t>24</a:t>
            </a:fld>
            <a:endParaRPr lang="en-US" smtClean="0">
              <a:latin typeface="Arial" charset="0"/>
            </a:endParaRP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A64240D3-70D1-492A-B0DB-771760DB34C3}" type="slidenum">
              <a:rPr lang="en-US" smtClean="0">
                <a:latin typeface="Arial" charset="0"/>
              </a:rPr>
              <a:pPr eaLnBrk="1" hangingPunct="1">
                <a:defRPr/>
              </a:pPr>
              <a:t>25</a:t>
            </a:fld>
            <a:endParaRPr lang="en-US" smtClean="0">
              <a:latin typeface="Arial" charset="0"/>
            </a:endParaRPr>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E981871-189C-4ADF-BFE1-5FAE902852BA}" type="slidenum">
              <a:rPr lang="en-US"/>
              <a:pPr>
                <a:defRPr/>
              </a:pPr>
              <a:t>27</a:t>
            </a:fld>
            <a:endParaRPr lang="en-US"/>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C1219172-5A06-402A-97C3-5A9507564C0E}" type="slidenum">
              <a:rPr lang="en-US" smtClean="0">
                <a:latin typeface="Arial" charset="0"/>
              </a:rPr>
              <a:pPr eaLnBrk="1" hangingPunct="1">
                <a:defRPr/>
              </a:pPr>
              <a:t>28</a:t>
            </a:fld>
            <a:endParaRPr lang="en-US" smtClean="0">
              <a:latin typeface="Arial" charset="0"/>
            </a:endParaRPr>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95BE998C-DEDC-4F1E-9986-AB5268D8A475}" type="slidenum">
              <a:rPr lang="en-US" smtClean="0">
                <a:latin typeface="Arial" charset="0"/>
              </a:rPr>
              <a:pPr eaLnBrk="1" hangingPunct="1">
                <a:defRPr/>
              </a:pPr>
              <a:t>31</a:t>
            </a:fld>
            <a:endParaRPr lang="en-US" smtClean="0">
              <a:latin typeface="Arial" charset="0"/>
            </a:endParaRPr>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B94F3FCE-8BCA-4C1A-A280-81094DD0301F}" type="slidenum">
              <a:rPr lang="en-US" smtClean="0">
                <a:latin typeface="Arial" charset="0"/>
              </a:rPr>
              <a:pPr eaLnBrk="1" hangingPunct="1">
                <a:defRPr/>
              </a:pPr>
              <a:t>32</a:t>
            </a:fld>
            <a:endParaRPr lang="en-US" smtClean="0">
              <a:latin typeface="Arial" charset="0"/>
            </a:endParaRPr>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EC84A1A7-8D71-450C-ABD5-0E72A79B7760}" type="slidenum">
              <a:rPr lang="en-US" smtClean="0">
                <a:latin typeface="Arial" charset="0"/>
              </a:rPr>
              <a:pPr eaLnBrk="1" hangingPunct="1">
                <a:defRPr/>
              </a:pPr>
              <a:t>34</a:t>
            </a:fld>
            <a:endParaRPr lang="en-US" smtClean="0">
              <a:latin typeface="Arial" charset="0"/>
            </a:endParaRPr>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C5F8D6C-C14A-414B-B4B5-4DA2B671B199}" type="slidenum">
              <a:rPr lang="en-US"/>
              <a:pPr>
                <a:defRPr/>
              </a:pPr>
              <a:t>35</a:t>
            </a:fld>
            <a:endParaRPr lang="en-US"/>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E5BD1FB5-F455-487A-849F-C9B05A43F7CD}" type="slidenum">
              <a:rPr lang="en-US" smtClean="0">
                <a:latin typeface="Arial" charset="0"/>
              </a:rPr>
              <a:pPr eaLnBrk="1" hangingPunct="1">
                <a:defRPr/>
              </a:pPr>
              <a:t>36</a:t>
            </a:fld>
            <a:endParaRPr lang="en-US" smtClean="0">
              <a:latin typeface="Arial" charset="0"/>
            </a:endParaRPr>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F79BE6D-9CCB-4B2C-B932-2159A465CC5E}" type="slidenum">
              <a:rPr lang="en-US"/>
              <a:pPr>
                <a:defRPr/>
              </a:pPr>
              <a:t>37</a:t>
            </a:fld>
            <a:endParaRPr lang="en-US"/>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3FA0CF6B-09E6-495B-B50D-06F84117569F}" type="slidenum">
              <a:rPr lang="en-US" smtClean="0">
                <a:latin typeface="Arial" charset="0"/>
              </a:rPr>
              <a:pPr eaLnBrk="1" hangingPunct="1">
                <a:defRPr/>
              </a:pPr>
              <a:t>3</a:t>
            </a:fld>
            <a:endParaRPr lang="en-US" smtClean="0">
              <a:latin typeface="Arial" charset="0"/>
            </a:endParaRPr>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DA8E90E-A218-4D76-A7E5-2E5BA7344558}" type="slidenum">
              <a:rPr lang="en-US"/>
              <a:pPr>
                <a:defRPr/>
              </a:pPr>
              <a:t>38</a:t>
            </a:fld>
            <a:endParaRPr lang="en-US"/>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DFAA038D-4E8E-411C-9B7B-65024A20107A}" type="slidenum">
              <a:rPr lang="en-US" smtClean="0">
                <a:latin typeface="Arial" charset="0"/>
              </a:rPr>
              <a:pPr eaLnBrk="1" hangingPunct="1">
                <a:defRPr/>
              </a:pPr>
              <a:t>39</a:t>
            </a:fld>
            <a:endParaRPr lang="en-US" smtClean="0">
              <a:latin typeface="Arial" charset="0"/>
            </a:endParaRPr>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5F098A50-0940-402B-BCA0-7F10F61FC1B4}" type="slidenum">
              <a:rPr lang="en-US" smtClean="0">
                <a:latin typeface="Arial" charset="0"/>
              </a:rPr>
              <a:pPr eaLnBrk="1" hangingPunct="1">
                <a:defRPr/>
              </a:pPr>
              <a:t>40</a:t>
            </a:fld>
            <a:endParaRPr lang="en-US" smtClean="0">
              <a:latin typeface="Arial" charset="0"/>
            </a:endParaRPr>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2B8B15C-AF60-40DB-ACAF-BB48A362D2B7}" type="slidenum">
              <a:rPr lang="en-US"/>
              <a:pPr>
                <a:defRPr/>
              </a:pPr>
              <a:t>43</a:t>
            </a:fld>
            <a:endParaRPr lang="en-US"/>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FC55AB94-B0EC-4DD0-8251-C7142103C6A8}" type="slidenum">
              <a:rPr lang="en-US" smtClean="0">
                <a:latin typeface="Arial" charset="0"/>
              </a:rPr>
              <a:pPr eaLnBrk="1" hangingPunct="1">
                <a:defRPr/>
              </a:pPr>
              <a:t>44</a:t>
            </a:fld>
            <a:endParaRPr lang="en-US" smtClean="0">
              <a:latin typeface="Arial" charset="0"/>
            </a:endParaRPr>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C184786F-63E0-4A17-ABB2-20C17013A4D8}" type="slidenum">
              <a:rPr lang="en-US" smtClean="0">
                <a:latin typeface="Arial" charset="0"/>
              </a:rPr>
              <a:pPr eaLnBrk="1" hangingPunct="1">
                <a:defRPr/>
              </a:pPr>
              <a:t>45</a:t>
            </a:fld>
            <a:endParaRPr lang="en-US" smtClean="0">
              <a:latin typeface="Arial" charset="0"/>
            </a:endParaRPr>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C5E27450-45FE-42C4-8D24-9FE0DEE55FC6}" type="slidenum">
              <a:rPr lang="en-US" smtClean="0">
                <a:latin typeface="Arial" charset="0"/>
              </a:rPr>
              <a:pPr eaLnBrk="1" hangingPunct="1">
                <a:defRPr/>
              </a:pPr>
              <a:t>46</a:t>
            </a:fld>
            <a:endParaRPr lang="en-US" smtClean="0">
              <a:latin typeface="Arial" charset="0"/>
            </a:endParaRPr>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03EB5C25-4B0E-4720-AC05-182E192E214C}" type="slidenum">
              <a:rPr lang="en-US" smtClean="0">
                <a:latin typeface="Arial" charset="0"/>
              </a:rPr>
              <a:pPr eaLnBrk="1" hangingPunct="1">
                <a:defRPr/>
              </a:pPr>
              <a:t>47</a:t>
            </a:fld>
            <a:endParaRPr lang="en-US" smtClean="0">
              <a:latin typeface="Arial" charset="0"/>
            </a:endParaRPr>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6D2AFBC7-914B-463D-B0AB-37318D65FEF4}" type="slidenum">
              <a:rPr lang="en-US" smtClean="0">
                <a:latin typeface="Arial" charset="0"/>
              </a:rPr>
              <a:pPr eaLnBrk="1" hangingPunct="1">
                <a:defRPr/>
              </a:pPr>
              <a:t>48</a:t>
            </a:fld>
            <a:endParaRPr lang="en-US" smtClean="0">
              <a:latin typeface="Arial" charset="0"/>
            </a:endParaRPr>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B0AE10F5-4193-440C-847B-0876C2D6BB42}" type="slidenum">
              <a:rPr lang="en-US" smtClean="0">
                <a:latin typeface="Arial" charset="0"/>
              </a:rPr>
              <a:pPr eaLnBrk="1" hangingPunct="1">
                <a:defRPr/>
              </a:pPr>
              <a:t>4</a:t>
            </a:fld>
            <a:endParaRPr lang="en-US" smtClean="0">
              <a:latin typeface="Arial" charset="0"/>
            </a:endParaRPr>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3A3D9368-AB4F-4EC2-B04C-D3574EEFBD96}" type="slidenum">
              <a:rPr lang="en-US" smtClean="0">
                <a:latin typeface="Arial" charset="0"/>
              </a:rPr>
              <a:pPr eaLnBrk="1" hangingPunct="1">
                <a:defRPr/>
              </a:pPr>
              <a:t>5</a:t>
            </a:fld>
            <a:endParaRPr lang="en-US" smtClean="0">
              <a:latin typeface="Arial" charset="0"/>
            </a:endParaRPr>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D4366E3F-66D7-473C-A802-6531BF590B9D}" type="slidenum">
              <a:rPr lang="en-US" smtClean="0">
                <a:latin typeface="Arial" charset="0"/>
              </a:rPr>
              <a:pPr eaLnBrk="1" hangingPunct="1">
                <a:defRPr/>
              </a:pPr>
              <a:t>6</a:t>
            </a:fld>
            <a:endParaRPr lang="en-US" smtClean="0">
              <a:latin typeface="Arial" charset="0"/>
            </a:endParaRPr>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0EC41647-3F6B-4F15-8993-96A3691BDF12}" type="slidenum">
              <a:rPr lang="en-US" smtClean="0">
                <a:latin typeface="Arial" charset="0"/>
              </a:rPr>
              <a:pPr eaLnBrk="1" hangingPunct="1">
                <a:defRPr/>
              </a:pPr>
              <a:t>7</a:t>
            </a:fld>
            <a:endParaRPr lang="en-US" smtClean="0">
              <a:latin typeface="Arial" charset="0"/>
            </a:endParaRPr>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D82AD261-BD9F-4A6C-B486-659EE253F472}" type="slidenum">
              <a:rPr lang="en-US" smtClean="0">
                <a:latin typeface="Arial" charset="0"/>
              </a:rPr>
              <a:pPr eaLnBrk="1" hangingPunct="1">
                <a:defRPr/>
              </a:pPr>
              <a:t>8</a:t>
            </a:fld>
            <a:endParaRPr lang="en-US" smtClean="0">
              <a:latin typeface="Arial" charset="0"/>
            </a:endParaRPr>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a:solidFill>
                  <a:schemeClr val="tx1"/>
                </a:solidFill>
                <a:latin typeface="Garamond" pitchFamily="18" charset="0"/>
              </a:defRPr>
            </a:lvl1pPr>
            <a:lvl2pPr marL="742950" indent="-285750" defTabSz="933450" eaLnBrk="0" hangingPunct="0">
              <a:defRPr>
                <a:solidFill>
                  <a:schemeClr val="tx1"/>
                </a:solidFill>
                <a:latin typeface="Garamond" pitchFamily="18" charset="0"/>
              </a:defRPr>
            </a:lvl2pPr>
            <a:lvl3pPr marL="1143000" indent="-228600" defTabSz="933450" eaLnBrk="0" hangingPunct="0">
              <a:defRPr>
                <a:solidFill>
                  <a:schemeClr val="tx1"/>
                </a:solidFill>
                <a:latin typeface="Garamond" pitchFamily="18" charset="0"/>
              </a:defRPr>
            </a:lvl3pPr>
            <a:lvl4pPr marL="1600200" indent="-228600" defTabSz="933450" eaLnBrk="0" hangingPunct="0">
              <a:defRPr>
                <a:solidFill>
                  <a:schemeClr val="tx1"/>
                </a:solidFill>
                <a:latin typeface="Garamond" pitchFamily="18" charset="0"/>
              </a:defRPr>
            </a:lvl4pPr>
            <a:lvl5pPr marL="2057400" indent="-228600" defTabSz="933450" eaLnBrk="0" hangingPunct="0">
              <a:defRPr>
                <a:solidFill>
                  <a:schemeClr val="tx1"/>
                </a:solidFill>
                <a:latin typeface="Garamond" pitchFamily="18" charset="0"/>
              </a:defRPr>
            </a:lvl5pPr>
            <a:lvl6pPr marL="2514600" indent="-228600" defTabSz="933450" eaLnBrk="0" fontAlgn="base" hangingPunct="0">
              <a:spcBef>
                <a:spcPct val="0"/>
              </a:spcBef>
              <a:spcAft>
                <a:spcPct val="0"/>
              </a:spcAft>
              <a:defRPr>
                <a:solidFill>
                  <a:schemeClr val="tx1"/>
                </a:solidFill>
                <a:latin typeface="Garamond" pitchFamily="18" charset="0"/>
              </a:defRPr>
            </a:lvl6pPr>
            <a:lvl7pPr marL="2971800" indent="-228600" defTabSz="933450" eaLnBrk="0" fontAlgn="base" hangingPunct="0">
              <a:spcBef>
                <a:spcPct val="0"/>
              </a:spcBef>
              <a:spcAft>
                <a:spcPct val="0"/>
              </a:spcAft>
              <a:defRPr>
                <a:solidFill>
                  <a:schemeClr val="tx1"/>
                </a:solidFill>
                <a:latin typeface="Garamond" pitchFamily="18" charset="0"/>
              </a:defRPr>
            </a:lvl7pPr>
            <a:lvl8pPr marL="3429000" indent="-228600" defTabSz="933450" eaLnBrk="0" fontAlgn="base" hangingPunct="0">
              <a:spcBef>
                <a:spcPct val="0"/>
              </a:spcBef>
              <a:spcAft>
                <a:spcPct val="0"/>
              </a:spcAft>
              <a:defRPr>
                <a:solidFill>
                  <a:schemeClr val="tx1"/>
                </a:solidFill>
                <a:latin typeface="Garamond" pitchFamily="18" charset="0"/>
              </a:defRPr>
            </a:lvl8pPr>
            <a:lvl9pPr marL="3886200" indent="-228600" defTabSz="933450" eaLnBrk="0" fontAlgn="base" hangingPunct="0">
              <a:spcBef>
                <a:spcPct val="0"/>
              </a:spcBef>
              <a:spcAft>
                <a:spcPct val="0"/>
              </a:spcAft>
              <a:defRPr>
                <a:solidFill>
                  <a:schemeClr val="tx1"/>
                </a:solidFill>
                <a:latin typeface="Garamond" pitchFamily="18" charset="0"/>
              </a:defRPr>
            </a:lvl9pPr>
          </a:lstStyle>
          <a:p>
            <a:pPr eaLnBrk="1" hangingPunct="1">
              <a:defRPr/>
            </a:pPr>
            <a:fld id="{82CA59A0-34A8-4E6F-82D4-379189F0AB60}" type="slidenum">
              <a:rPr lang="en-US" smtClean="0">
                <a:latin typeface="Arial" charset="0"/>
              </a:rPr>
              <a:pPr eaLnBrk="1" hangingPunct="1">
                <a:defRPr/>
              </a:pPr>
              <a:t>9</a:t>
            </a:fld>
            <a:endParaRPr lang="en-US" smtClean="0">
              <a:latin typeface="Arial" charset="0"/>
            </a:endParaRPr>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51D316B-AB0E-42B4-BFE5-B0770DB9DF76}"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315548A-1224-4D53-B1AC-EFB1777F96A0}"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6999097-BDB9-4ACE-93C4-F0AE4F710C3D}"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B55A4C3-28AE-46CB-9866-B39E7A500990}"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F1BBFBE-EAA5-4BE1-85BB-5B37D3AFAF61}"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B9D8E3E-121C-4F85-ACFF-A1C9EF1ACADF}"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AE87833-AEBE-4C39-A7D7-DF0D31BE0682}"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B30B668-07B8-4A3D-87A8-6E1087563D55}"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C2A49EA-432D-4ED5-92B2-344695971621}"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738C42A-FE37-492F-9E75-4E929CE80BF6}"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D2BAF3A-423D-4FF0-A4A5-469FD36BBB70}"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7AA8B3A-74B9-49E3-ADF0-662632F38110}"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4FC5982-FC89-459E-A983-B8A601838E95}" type="slidenum">
              <a:rPr lang="en-US"/>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a:solidFill>
                  <a:schemeClr val="tx1">
                    <a:tint val="75000"/>
                  </a:schemeClr>
                </a:solidFill>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a:solidFill>
                  <a:schemeClr val="tx1">
                    <a:tint val="75000"/>
                  </a:schemeClr>
                </a:solidFill>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hangingPunct="0">
              <a:defRPr sz="1200">
                <a:solidFill>
                  <a:schemeClr val="tx1">
                    <a:tint val="75000"/>
                  </a:schemeClr>
                </a:solidFill>
                <a:cs typeface="+mn-cs"/>
              </a:defRPr>
            </a:lvl1pPr>
          </a:lstStyle>
          <a:p>
            <a:pPr>
              <a:defRPr/>
            </a:pPr>
            <a:fld id="{B27D6031-7EE7-4230-86AB-5F9A3AF171D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lnSpc>
          <a:spcPct val="150000"/>
        </a:lnSpc>
        <a:spcBef>
          <a:spcPct val="20000"/>
        </a:spcBef>
        <a:spcAft>
          <a:spcPct val="0"/>
        </a:spcAft>
        <a:buFont typeface="Arial" charset="0"/>
        <a:buChar char="•"/>
        <a:defRPr sz="2800" kern="1200">
          <a:solidFill>
            <a:schemeClr val="tx1"/>
          </a:solidFill>
          <a:latin typeface="+mn-lt"/>
          <a:ea typeface="+mn-ea"/>
          <a:cs typeface="+mn-cs"/>
        </a:defRPr>
      </a:lvl1pPr>
      <a:lvl2pPr marL="742950" indent="-285750" algn="l" rtl="0" eaLnBrk="0" fontAlgn="base" hangingPunct="0">
        <a:lnSpc>
          <a:spcPct val="150000"/>
        </a:lnSpc>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150000"/>
        </a:lnSpc>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150000"/>
        </a:lnSpc>
        <a:spcBef>
          <a:spcPct val="2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hyperlink" Target="http://www.stacey.peak-media.co.uk/Year7/7-7Rivers/7-7Meanders/341.jp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Aquatic__Marine_Biomes.asf"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Coral_Ecosystems_.asf"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hyperlink" Target="Organisms___Undersea_Discoveries.asf"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 Target="slide49.xml"/><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8.xml"/><Relationship Id="rId6" Type="http://schemas.openxmlformats.org/officeDocument/2006/relationships/image" Target="../media/image31.png"/><Relationship Id="rId11" Type="http://schemas.openxmlformats.org/officeDocument/2006/relationships/image" Target="../media/image35.jpeg"/><Relationship Id="rId5" Type="http://schemas.openxmlformats.org/officeDocument/2006/relationships/image" Target="../media/image30.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hyperlink" Target="RESOURCES.ppt"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 Target="slide49.xml"/><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8.xml"/><Relationship Id="rId6" Type="http://schemas.openxmlformats.org/officeDocument/2006/relationships/image" Target="../media/image31.png"/><Relationship Id="rId11" Type="http://schemas.openxmlformats.org/officeDocument/2006/relationships/image" Target="../media/image35.jpeg"/><Relationship Id="rId5" Type="http://schemas.openxmlformats.org/officeDocument/2006/relationships/image" Target="../media/image30.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hyperlink" Target="RESOURCES.ppt" TargetMode="External"/></Relationships>
</file>

<file path=ppt/slides/_rels/slide5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 Target="slide49.xml"/><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8.xml"/><Relationship Id="rId6" Type="http://schemas.openxmlformats.org/officeDocument/2006/relationships/image" Target="../media/image31.png"/><Relationship Id="rId11" Type="http://schemas.openxmlformats.org/officeDocument/2006/relationships/image" Target="../media/image36.jpeg"/><Relationship Id="rId5" Type="http://schemas.openxmlformats.org/officeDocument/2006/relationships/image" Target="../media/image30.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hyperlink" Target="RESOURCES.ppt" TargetMode="External"/></Relationships>
</file>

<file path=ppt/slides/_rels/slide5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 Target="slide49.xml"/><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8.xml"/><Relationship Id="rId6" Type="http://schemas.openxmlformats.org/officeDocument/2006/relationships/image" Target="../media/image31.png"/><Relationship Id="rId11" Type="http://schemas.openxmlformats.org/officeDocument/2006/relationships/image" Target="../media/image36.jpeg"/><Relationship Id="rId5" Type="http://schemas.openxmlformats.org/officeDocument/2006/relationships/image" Target="../media/image30.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hyperlink" Target="RESOURCES.pp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rrowheads="1"/>
          </p:cNvSpPr>
          <p:nvPr>
            <p:ph type="title"/>
          </p:nvPr>
        </p:nvSpPr>
        <p:spPr>
          <a:xfrm>
            <a:off x="4495800" y="274638"/>
            <a:ext cx="4191000" cy="1143000"/>
          </a:xfrm>
        </p:spPr>
        <p:txBody>
          <a:bodyPr/>
          <a:lstStyle/>
          <a:p>
            <a:pPr eaLnBrk="1" hangingPunct="1"/>
            <a:r>
              <a:rPr lang="en-US" smtClean="0"/>
              <a:t>Climate change</a:t>
            </a:r>
          </a:p>
        </p:txBody>
      </p:sp>
      <p:sp>
        <p:nvSpPr>
          <p:cNvPr id="62467" name="Rectangle 3"/>
          <p:cNvSpPr>
            <a:spLocks noGrp="1" noChangeArrowheads="1"/>
          </p:cNvSpPr>
          <p:nvPr>
            <p:ph sz="half" idx="1"/>
          </p:nvPr>
        </p:nvSpPr>
        <p:spPr>
          <a:xfrm>
            <a:off x="0" y="304800"/>
            <a:ext cx="4495800" cy="6324600"/>
          </a:xfrm>
        </p:spPr>
        <p:txBody>
          <a:bodyPr/>
          <a:lstStyle/>
          <a:p>
            <a:pPr eaLnBrk="1" hangingPunct="1">
              <a:lnSpc>
                <a:spcPct val="110000"/>
              </a:lnSpc>
              <a:buFont typeface="Wingdings" pitchFamily="2" charset="2"/>
              <a:buNone/>
            </a:pPr>
            <a:r>
              <a:rPr lang="en-US" sz="2000" b="1" smtClean="0"/>
              <a:t>The Sahara is the driest place on earth right now</a:t>
            </a:r>
          </a:p>
          <a:p>
            <a:pPr eaLnBrk="1" hangingPunct="1">
              <a:lnSpc>
                <a:spcPct val="110000"/>
              </a:lnSpc>
              <a:buFont typeface="Wingdings" pitchFamily="2" charset="2"/>
              <a:buNone/>
            </a:pPr>
            <a:r>
              <a:rPr lang="en-US" sz="2000" b="1" smtClean="0"/>
              <a:t>The SIR-A (satellite)  was able to penetrate the sand and reveal an ancient landscape below that, which amazingly, had been carved by running water. </a:t>
            </a:r>
          </a:p>
          <a:p>
            <a:pPr eaLnBrk="1" hangingPunct="1">
              <a:lnSpc>
                <a:spcPct val="110000"/>
              </a:lnSpc>
              <a:buFont typeface="Wingdings" pitchFamily="2" charset="2"/>
              <a:buNone/>
            </a:pPr>
            <a:r>
              <a:rPr lang="en-US" sz="2000" b="1" smtClean="0"/>
              <a:t>"</a:t>
            </a:r>
            <a:r>
              <a:rPr lang="en-US" sz="2400" b="1" smtClean="0"/>
              <a:t>The Sahara once looked like the landscape of Europe, with rivers, lakes, mountains and valleys." </a:t>
            </a:r>
          </a:p>
          <a:p>
            <a:pPr eaLnBrk="1" hangingPunct="1">
              <a:lnSpc>
                <a:spcPct val="110000"/>
              </a:lnSpc>
              <a:buFont typeface="Wingdings" pitchFamily="2" charset="2"/>
              <a:buNone/>
            </a:pPr>
            <a:r>
              <a:rPr lang="en-US" sz="2000" b="1" smtClean="0"/>
              <a:t>The banks of the old rivers beds, dubbed "radar rivers" by researchers, turned out to be excellent sites for archaeological excavation…</a:t>
            </a:r>
          </a:p>
        </p:txBody>
      </p:sp>
      <p:sp>
        <p:nvSpPr>
          <p:cNvPr id="62468" name="Rectangle 4"/>
          <p:cNvSpPr>
            <a:spLocks noGrp="1" noChangeArrowheads="1"/>
          </p:cNvSpPr>
          <p:nvPr>
            <p:ph sz="half" idx="2"/>
          </p:nvPr>
        </p:nvSpPr>
        <p:spPr/>
        <p:txBody>
          <a:bodyPr/>
          <a:lstStyle/>
          <a:p>
            <a:pPr eaLnBrk="1" hangingPunct="1">
              <a:lnSpc>
                <a:spcPct val="90000"/>
              </a:lnSpc>
              <a:buFont typeface="Wingdings" pitchFamily="2" charset="2"/>
              <a:buNone/>
            </a:pPr>
            <a:r>
              <a:rPr lang="en-US" sz="2400" b="1" smtClean="0"/>
              <a:t>Lost city of Ubar</a:t>
            </a:r>
          </a:p>
          <a:p>
            <a:pPr eaLnBrk="1" hangingPunct="1">
              <a:lnSpc>
                <a:spcPct val="90000"/>
              </a:lnSpc>
              <a:buFont typeface="Wingdings" pitchFamily="2" charset="2"/>
              <a:buNone/>
            </a:pPr>
            <a:endParaRPr lang="en-US" sz="2400" b="1" smtClean="0"/>
          </a:p>
          <a:p>
            <a:pPr eaLnBrk="1" hangingPunct="1">
              <a:lnSpc>
                <a:spcPct val="90000"/>
              </a:lnSpc>
            </a:pPr>
            <a:r>
              <a:rPr lang="en-US" sz="2000" b="1" smtClean="0"/>
              <a:t>2000 years ago it sank beneath the sand</a:t>
            </a:r>
          </a:p>
          <a:p>
            <a:pPr eaLnBrk="1" hangingPunct="1">
              <a:lnSpc>
                <a:spcPct val="90000"/>
              </a:lnSpc>
            </a:pPr>
            <a:r>
              <a:rPr lang="en-US" sz="2000" b="1" smtClean="0"/>
              <a:t>Legend- God destroyed it for its wickedness.</a:t>
            </a:r>
          </a:p>
          <a:p>
            <a:pPr eaLnBrk="1" hangingPunct="1">
              <a:lnSpc>
                <a:spcPct val="90000"/>
              </a:lnSpc>
            </a:pPr>
            <a:r>
              <a:rPr lang="en-US" sz="2000" b="1" smtClean="0"/>
              <a:t>Arabian legend: Anybody who finds Ubar will go crazy.</a:t>
            </a:r>
          </a:p>
          <a:p>
            <a:pPr eaLnBrk="1" hangingPunct="1">
              <a:lnSpc>
                <a:spcPct val="90000"/>
              </a:lnSpc>
            </a:pPr>
            <a:endParaRPr lang="en-US" sz="2000" b="1" smtClean="0"/>
          </a:p>
          <a:p>
            <a:pPr eaLnBrk="1" hangingPunct="1">
              <a:lnSpc>
                <a:spcPct val="90000"/>
              </a:lnSpc>
            </a:pPr>
            <a:r>
              <a:rPr lang="en-US" sz="2000" b="1" smtClean="0"/>
              <a:t>Was found under sand using satellite imaging in 1992 </a:t>
            </a:r>
          </a:p>
          <a:p>
            <a:pPr eaLnBrk="1" hangingPunct="1">
              <a:lnSpc>
                <a:spcPct val="90000"/>
              </a:lnSpc>
            </a:pPr>
            <a:r>
              <a:rPr lang="en-US" sz="2000" b="1" smtClean="0"/>
              <a:t>Time Jan 4, 1993</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3" cstate="print"/>
          <a:srcRect/>
          <a:stretch>
            <a:fillRect/>
          </a:stretch>
        </p:blipFill>
        <p:spPr bwMode="auto">
          <a:xfrm>
            <a:off x="0" y="0"/>
            <a:ext cx="9144000" cy="68961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rrowheads="1"/>
          </p:cNvSpPr>
          <p:nvPr>
            <p:ph type="title"/>
          </p:nvPr>
        </p:nvSpPr>
        <p:spPr>
          <a:xfrm>
            <a:off x="457200" y="438150"/>
            <a:ext cx="8229600" cy="762000"/>
          </a:xfrm>
        </p:spPr>
        <p:txBody>
          <a:bodyPr/>
          <a:lstStyle/>
          <a:p>
            <a:pPr eaLnBrk="1" hangingPunct="1"/>
            <a:r>
              <a:rPr lang="en-US" i="1" smtClean="0"/>
              <a:t>Lakes</a:t>
            </a:r>
            <a:r>
              <a:rPr lang="en-US" smtClean="0"/>
              <a:t> -3 life zones</a:t>
            </a:r>
          </a:p>
        </p:txBody>
      </p:sp>
      <p:sp>
        <p:nvSpPr>
          <p:cNvPr id="339971" name="Rectangle 3"/>
          <p:cNvSpPr>
            <a:spLocks noGrp="1" noChangeArrowheads="1"/>
          </p:cNvSpPr>
          <p:nvPr>
            <p:ph sz="half" idx="1"/>
          </p:nvPr>
        </p:nvSpPr>
        <p:spPr>
          <a:xfrm>
            <a:off x="838200" y="1828800"/>
            <a:ext cx="3625850" cy="4267200"/>
          </a:xfrm>
        </p:spPr>
        <p:txBody>
          <a:bodyPr rtlCol="0">
            <a:normAutofit fontScale="92500"/>
          </a:bodyPr>
          <a:lstStyle/>
          <a:p>
            <a:pPr eaLnBrk="1" fontAlgn="auto" hangingPunct="1">
              <a:spcAft>
                <a:spcPts val="0"/>
              </a:spcAft>
              <a:buFont typeface="Arial" pitchFamily="34" charset="0"/>
              <a:buChar char="•"/>
              <a:defRPr/>
            </a:pPr>
            <a:r>
              <a:rPr lang="en-US" sz="3200" b="1"/>
              <a:t>littoral zone- </a:t>
            </a:r>
            <a:r>
              <a:rPr lang="en-US" sz="2400" b="1"/>
              <a:t>closest to shore</a:t>
            </a:r>
          </a:p>
          <a:p>
            <a:pPr eaLnBrk="1" fontAlgn="auto" hangingPunct="1">
              <a:spcAft>
                <a:spcPts val="0"/>
              </a:spcAft>
              <a:buFont typeface="Arial" pitchFamily="34" charset="0"/>
              <a:buChar char="•"/>
              <a:defRPr/>
            </a:pPr>
            <a:r>
              <a:rPr lang="en-US" sz="2400" b="1"/>
              <a:t>aquatic plants rooted in this area</a:t>
            </a:r>
          </a:p>
          <a:p>
            <a:pPr eaLnBrk="1" fontAlgn="auto" hangingPunct="1">
              <a:spcAft>
                <a:spcPts val="0"/>
              </a:spcAft>
              <a:buFont typeface="Arial" pitchFamily="34" charset="0"/>
              <a:buChar char="•"/>
              <a:defRPr/>
            </a:pPr>
            <a:r>
              <a:rPr lang="en-US" sz="2400" b="1"/>
              <a:t>microscopic organisms cling to rooted plants</a:t>
            </a:r>
            <a:r>
              <a:rPr lang="en-US" sz="1800" b="1"/>
              <a:t> </a:t>
            </a:r>
          </a:p>
          <a:p>
            <a:pPr eaLnBrk="1" fontAlgn="auto" hangingPunct="1">
              <a:spcAft>
                <a:spcPts val="0"/>
              </a:spcAft>
              <a:buFont typeface="Arial" pitchFamily="34" charset="0"/>
              <a:buChar char="•"/>
              <a:defRPr/>
            </a:pPr>
            <a:r>
              <a:rPr lang="en-US" sz="2400"/>
              <a:t>turtles, frogs, fish</a:t>
            </a:r>
            <a:endParaRPr lang="en-US" sz="1800"/>
          </a:p>
        </p:txBody>
      </p:sp>
      <p:sp>
        <p:nvSpPr>
          <p:cNvPr id="339972" name="Rectangle 4"/>
          <p:cNvSpPr>
            <a:spLocks noGrp="1" noChangeArrowheads="1"/>
          </p:cNvSpPr>
          <p:nvPr>
            <p:ph sz="half" idx="2"/>
          </p:nvPr>
        </p:nvSpPr>
        <p:spPr>
          <a:xfrm>
            <a:off x="4646613" y="1600200"/>
            <a:ext cx="4040187" cy="4525963"/>
          </a:xfrm>
        </p:spPr>
        <p:txBody>
          <a:bodyPr rtlCol="0">
            <a:normAutofit fontScale="92500"/>
          </a:bodyPr>
          <a:lstStyle/>
          <a:p>
            <a:pPr eaLnBrk="1" fontAlgn="auto" hangingPunct="1">
              <a:spcAft>
                <a:spcPts val="0"/>
              </a:spcAft>
              <a:buFont typeface="Arial" pitchFamily="34" charset="0"/>
              <a:buChar char="•"/>
              <a:defRPr/>
            </a:pPr>
            <a:r>
              <a:rPr lang="en-US" sz="3200" b="1"/>
              <a:t>linetic zone-</a:t>
            </a:r>
            <a:r>
              <a:rPr lang="en-US" sz="2400" b="1"/>
              <a:t> sunlit (middle) main body of the lake</a:t>
            </a:r>
          </a:p>
          <a:p>
            <a:pPr eaLnBrk="1" fontAlgn="auto" hangingPunct="1">
              <a:spcAft>
                <a:spcPts val="0"/>
              </a:spcAft>
              <a:buFont typeface="Arial" pitchFamily="34" charset="0"/>
              <a:buChar char="•"/>
              <a:defRPr/>
            </a:pPr>
            <a:r>
              <a:rPr lang="en-US" sz="2400" b="1"/>
              <a:t>few types of org.</a:t>
            </a:r>
          </a:p>
          <a:p>
            <a:pPr eaLnBrk="1" fontAlgn="auto" hangingPunct="1">
              <a:spcAft>
                <a:spcPts val="0"/>
              </a:spcAft>
              <a:buFont typeface="Arial" pitchFamily="34" charset="0"/>
              <a:buChar char="•"/>
              <a:defRPr/>
            </a:pPr>
            <a:r>
              <a:rPr lang="en-US" sz="2400" b="1"/>
              <a:t>phytoplankton, zooplankton and fishes are in sunlit zone</a:t>
            </a:r>
            <a:endParaRPr lang="en-US" sz="1800" b="1"/>
          </a:p>
          <a:p>
            <a:pPr eaLnBrk="1" fontAlgn="auto" hangingPunct="1">
              <a:spcAft>
                <a:spcPts val="0"/>
              </a:spcAft>
              <a:buFont typeface="Arial" pitchFamily="34" charset="0"/>
              <a:buChar char="•"/>
              <a:defRPr/>
            </a:pPr>
            <a:r>
              <a:rPr lang="en-US" sz="2000"/>
              <a:t> </a:t>
            </a:r>
            <a:r>
              <a:rPr lang="en-US" sz="2400" b="1"/>
              <a:t>water lilies, algae, fish</a:t>
            </a:r>
            <a:endParaRPr lang="en-US" sz="200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rrowheads="1"/>
          </p:cNvSpPr>
          <p:nvPr>
            <p:ph type="title"/>
          </p:nvPr>
        </p:nvSpPr>
        <p:spPr/>
        <p:txBody>
          <a:bodyPr/>
          <a:lstStyle/>
          <a:p>
            <a:pPr eaLnBrk="1" hangingPunct="1"/>
            <a:r>
              <a:rPr lang="en-US" i="1" smtClean="0"/>
              <a:t>Lakes</a:t>
            </a:r>
            <a:r>
              <a:rPr lang="en-US" smtClean="0"/>
              <a:t> -3 life zones</a:t>
            </a:r>
          </a:p>
        </p:txBody>
      </p:sp>
      <p:sp>
        <p:nvSpPr>
          <p:cNvPr id="73731" name="Rectangle 3"/>
          <p:cNvSpPr>
            <a:spLocks noGrp="1" noChangeArrowheads="1"/>
          </p:cNvSpPr>
          <p:nvPr>
            <p:ph sz="half" idx="1"/>
          </p:nvPr>
        </p:nvSpPr>
        <p:spPr>
          <a:xfrm>
            <a:off x="457200" y="1600200"/>
            <a:ext cx="4040188" cy="4525963"/>
          </a:xfrm>
        </p:spPr>
        <p:txBody>
          <a:bodyPr/>
          <a:lstStyle/>
          <a:p>
            <a:pPr eaLnBrk="1" hangingPunct="1"/>
            <a:r>
              <a:rPr lang="en-US" b="1" smtClean="0"/>
              <a:t> </a:t>
            </a:r>
            <a:r>
              <a:rPr lang="en-US" sz="3600" b="1" smtClean="0"/>
              <a:t>profundal zone- </a:t>
            </a:r>
          </a:p>
          <a:p>
            <a:pPr eaLnBrk="1" hangingPunct="1"/>
            <a:r>
              <a:rPr lang="en-US" b="1" smtClean="0"/>
              <a:t>deep part where light does not penetrate</a:t>
            </a:r>
          </a:p>
          <a:p>
            <a:pPr eaLnBrk="1" hangingPunct="1"/>
            <a:r>
              <a:rPr lang="en-US" b="1" smtClean="0"/>
              <a:t>crayfish, mollusks, bottom-dwelling organism -</a:t>
            </a:r>
            <a:r>
              <a:rPr lang="en-US" smtClean="0"/>
              <a:t>catfish</a:t>
            </a:r>
          </a:p>
        </p:txBody>
      </p:sp>
      <p:sp>
        <p:nvSpPr>
          <p:cNvPr id="73732" name="Rectangle 4"/>
          <p:cNvSpPr>
            <a:spLocks noGrp="1" noChangeArrowheads="1"/>
          </p:cNvSpPr>
          <p:nvPr>
            <p:ph sz="half" idx="2"/>
          </p:nvPr>
        </p:nvSpPr>
        <p:spPr>
          <a:xfrm>
            <a:off x="4646613" y="1600200"/>
            <a:ext cx="4040187" cy="4525963"/>
          </a:xfrm>
        </p:spPr>
        <p:txBody>
          <a:bodyPr/>
          <a:lstStyle/>
          <a:p>
            <a:pPr eaLnBrk="1" hangingPunct="1">
              <a:lnSpc>
                <a:spcPct val="80000"/>
              </a:lnSpc>
              <a:spcAft>
                <a:spcPts val="1200"/>
              </a:spcAft>
            </a:pPr>
            <a:r>
              <a:rPr lang="en-US" sz="3600" b="1" smtClean="0"/>
              <a:t>Benthic zone</a:t>
            </a:r>
          </a:p>
          <a:p>
            <a:pPr eaLnBrk="1" hangingPunct="1">
              <a:lnSpc>
                <a:spcPct val="80000"/>
              </a:lnSpc>
              <a:spcAft>
                <a:spcPts val="1200"/>
              </a:spcAft>
            </a:pPr>
            <a:r>
              <a:rPr lang="en-US" b="1" smtClean="0"/>
              <a:t> bottom layer-deepest  water only</a:t>
            </a:r>
          </a:p>
          <a:p>
            <a:pPr eaLnBrk="1" hangingPunct="1">
              <a:lnSpc>
                <a:spcPct val="80000"/>
              </a:lnSpc>
              <a:spcAft>
                <a:spcPts val="1200"/>
              </a:spcAft>
            </a:pPr>
            <a:r>
              <a:rPr lang="en-US" b="1" smtClean="0"/>
              <a:t>no plants-</a:t>
            </a:r>
          </a:p>
          <a:p>
            <a:pPr eaLnBrk="1" hangingPunct="1">
              <a:lnSpc>
                <a:spcPct val="80000"/>
              </a:lnSpc>
              <a:spcAft>
                <a:spcPts val="1200"/>
              </a:spcAft>
            </a:pPr>
            <a:r>
              <a:rPr lang="en-US" b="1" smtClean="0"/>
              <a:t>catfish eat by smell (whiskers), </a:t>
            </a:r>
          </a:p>
          <a:p>
            <a:pPr eaLnBrk="1" hangingPunct="1">
              <a:lnSpc>
                <a:spcPct val="80000"/>
              </a:lnSpc>
              <a:spcAft>
                <a:spcPts val="1200"/>
              </a:spcAft>
            </a:pPr>
            <a:r>
              <a:rPr lang="en-US" b="1" smtClean="0"/>
              <a:t>filter feeders</a:t>
            </a:r>
          </a:p>
          <a:p>
            <a:pPr eaLnBrk="1" hangingPunct="1">
              <a:lnSpc>
                <a:spcPct val="80000"/>
              </a:lnSpc>
            </a:pPr>
            <a:endParaRPr lang="en-US" sz="1800" smtClean="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rrowheads="1"/>
          </p:cNvSpPr>
          <p:nvPr>
            <p:ph type="title"/>
          </p:nvPr>
        </p:nvSpPr>
        <p:spPr/>
        <p:txBody>
          <a:bodyPr/>
          <a:lstStyle/>
          <a:p>
            <a:pPr eaLnBrk="1" hangingPunct="1"/>
            <a:r>
              <a:rPr lang="en-US" smtClean="0"/>
              <a:t>Organism Adaptations</a:t>
            </a:r>
          </a:p>
        </p:txBody>
      </p:sp>
      <p:sp>
        <p:nvSpPr>
          <p:cNvPr id="344067" name="Rectangle 3"/>
          <p:cNvSpPr>
            <a:spLocks noGrp="1" noChangeArrowheads="1"/>
          </p:cNvSpPr>
          <p:nvPr>
            <p:ph idx="1"/>
          </p:nvPr>
        </p:nvSpPr>
        <p:spPr/>
        <p:txBody>
          <a:bodyPr rtlCol="0">
            <a:normAutofit fontScale="92500"/>
          </a:bodyPr>
          <a:lstStyle/>
          <a:p>
            <a:pPr eaLnBrk="1" fontAlgn="auto" hangingPunct="1">
              <a:spcAft>
                <a:spcPts val="0"/>
              </a:spcAft>
              <a:buFont typeface="Arial" pitchFamily="34" charset="0"/>
              <a:buChar char="•"/>
              <a:defRPr/>
            </a:pPr>
            <a:r>
              <a:rPr lang="en-US" dirty="0"/>
              <a:t>Rooted plants on side</a:t>
            </a:r>
          </a:p>
          <a:p>
            <a:pPr eaLnBrk="1" fontAlgn="auto" hangingPunct="1">
              <a:spcAft>
                <a:spcPts val="0"/>
              </a:spcAft>
              <a:buFont typeface="Arial" pitchFamily="34" charset="0"/>
              <a:buChar char="•"/>
              <a:defRPr/>
            </a:pPr>
            <a:r>
              <a:rPr lang="en-US" dirty="0"/>
              <a:t>Floating plants side and middle (plants, algae, bacteria)</a:t>
            </a:r>
          </a:p>
          <a:p>
            <a:pPr eaLnBrk="1" fontAlgn="auto" hangingPunct="1">
              <a:spcAft>
                <a:spcPts val="0"/>
              </a:spcAft>
              <a:buFont typeface="Arial" pitchFamily="34" charset="0"/>
              <a:buChar char="•"/>
              <a:defRPr/>
            </a:pPr>
            <a:r>
              <a:rPr lang="en-US" dirty="0"/>
              <a:t>With rain of nutrients from above, animals can live in completely dark zones.</a:t>
            </a:r>
          </a:p>
          <a:p>
            <a:pPr eaLnBrk="1" fontAlgn="auto" hangingPunct="1">
              <a:spcAft>
                <a:spcPts val="0"/>
              </a:spcAft>
              <a:buFont typeface="Arial" pitchFamily="34" charset="0"/>
              <a:buChar char="•"/>
              <a:defRPr/>
            </a:pPr>
            <a:r>
              <a:rPr lang="en-US" dirty="0"/>
              <a:t>Water beetles use hairs under body to trap air so they can breathe during dives for food</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Rot="1" noChangeArrowheads="1"/>
          </p:cNvSpPr>
          <p:nvPr>
            <p:ph type="title"/>
          </p:nvPr>
        </p:nvSpPr>
        <p:spPr>
          <a:xfrm>
            <a:off x="762000" y="762000"/>
            <a:ext cx="7848600" cy="1600200"/>
          </a:xfrm>
        </p:spPr>
        <p:txBody>
          <a:bodyPr rtlCol="0">
            <a:normAutofit fontScale="90000"/>
          </a:bodyPr>
          <a:lstStyle/>
          <a:p>
            <a:pPr eaLnBrk="1" fontAlgn="auto" hangingPunct="1">
              <a:spcAft>
                <a:spcPts val="0"/>
              </a:spcAft>
              <a:defRPr/>
            </a:pPr>
            <a:r>
              <a:rPr lang="en-US" sz="3600"/>
              <a:t>Eutrophication: </a:t>
            </a:r>
            <a:br>
              <a:rPr lang="en-US" sz="3600"/>
            </a:br>
            <a:r>
              <a:rPr lang="en-US" sz="3600"/>
              <a:t>Causes an ecological </a:t>
            </a:r>
            <a:r>
              <a:rPr lang="en-US" sz="2800"/>
              <a:t>collapse b/c the oxygen is depleted by the algae bloom</a:t>
            </a:r>
          </a:p>
        </p:txBody>
      </p:sp>
      <p:sp>
        <p:nvSpPr>
          <p:cNvPr id="346115" name="Rectangle 3"/>
          <p:cNvSpPr>
            <a:spLocks noGrp="1" noChangeArrowheads="1"/>
          </p:cNvSpPr>
          <p:nvPr>
            <p:ph idx="1"/>
          </p:nvPr>
        </p:nvSpPr>
        <p:spPr>
          <a:xfrm>
            <a:off x="838200" y="2667000"/>
            <a:ext cx="7696200" cy="3657600"/>
          </a:xfrm>
        </p:spPr>
        <p:txBody>
          <a:bodyPr rtlCol="0">
            <a:normAutofit fontScale="92500" lnSpcReduction="20000"/>
          </a:bodyPr>
          <a:lstStyle/>
          <a:p>
            <a:pPr eaLnBrk="1" fontAlgn="auto" hangingPunct="1">
              <a:lnSpc>
                <a:spcPct val="110000"/>
              </a:lnSpc>
              <a:spcAft>
                <a:spcPts val="0"/>
              </a:spcAft>
              <a:buFont typeface="Arial" pitchFamily="34" charset="0"/>
              <a:buChar char="•"/>
              <a:defRPr/>
            </a:pPr>
            <a:r>
              <a:rPr lang="en-US" dirty="0"/>
              <a:t>Increase in amount of nutrients in an aquatic ecosystem</a:t>
            </a:r>
          </a:p>
          <a:p>
            <a:pPr eaLnBrk="1" fontAlgn="auto" hangingPunct="1">
              <a:lnSpc>
                <a:spcPct val="110000"/>
              </a:lnSpc>
              <a:spcAft>
                <a:spcPts val="0"/>
              </a:spcAft>
              <a:buFont typeface="Arial" pitchFamily="34" charset="0"/>
              <a:buChar char="•"/>
              <a:defRPr/>
            </a:pPr>
            <a:r>
              <a:rPr lang="en-US" dirty="0"/>
              <a:t>As plants grow, the number of bacteria feeding on the decaying organisms also </a:t>
            </a:r>
            <a:r>
              <a:rPr lang="en-US" dirty="0" smtClean="0"/>
              <a:t>grows</a:t>
            </a:r>
          </a:p>
          <a:p>
            <a:pPr eaLnBrk="1" fontAlgn="auto" hangingPunct="1">
              <a:lnSpc>
                <a:spcPct val="120000"/>
              </a:lnSpc>
              <a:spcAft>
                <a:spcPts val="0"/>
              </a:spcAft>
              <a:buFont typeface="Arial" pitchFamily="34" charset="0"/>
              <a:buChar char="•"/>
              <a:defRPr/>
            </a:pPr>
            <a:r>
              <a:rPr lang="en-US" dirty="0" smtClean="0"/>
              <a:t>Using up oxygen dissolved</a:t>
            </a:r>
          </a:p>
          <a:p>
            <a:pPr eaLnBrk="1" fontAlgn="auto" hangingPunct="1">
              <a:lnSpc>
                <a:spcPct val="120000"/>
              </a:lnSpc>
              <a:spcAft>
                <a:spcPts val="0"/>
              </a:spcAft>
              <a:buFont typeface="Arial" pitchFamily="34" charset="0"/>
              <a:buChar char="•"/>
              <a:defRPr/>
            </a:pPr>
            <a:r>
              <a:rPr lang="en-US" dirty="0" smtClean="0"/>
              <a:t>Eventually kills oxygen loving organisms</a:t>
            </a:r>
          </a:p>
          <a:p>
            <a:pPr eaLnBrk="1" fontAlgn="auto" hangingPunct="1">
              <a:lnSpc>
                <a:spcPct val="120000"/>
              </a:lnSpc>
              <a:spcAft>
                <a:spcPts val="0"/>
              </a:spcAft>
              <a:buFont typeface="Arial" pitchFamily="34" charset="0"/>
              <a:buChar char="•"/>
              <a:defRPr/>
            </a:pPr>
            <a:r>
              <a:rPr lang="en-US" dirty="0" smtClean="0"/>
              <a:t>Increased by runoff carrying sewage, fertilizers or animal waste.</a:t>
            </a:r>
          </a:p>
          <a:p>
            <a:pPr eaLnBrk="1" fontAlgn="auto" hangingPunct="1">
              <a:lnSpc>
                <a:spcPct val="110000"/>
              </a:lnSpc>
              <a:spcAft>
                <a:spcPts val="0"/>
              </a:spcAft>
              <a:buFont typeface="Arial" pitchFamily="34" charset="0"/>
              <a:buChar char="•"/>
              <a:defRPr/>
            </a:pPr>
            <a:endParaRPr 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rrowheads="1"/>
          </p:cNvSpPr>
          <p:nvPr>
            <p:ph type="title"/>
          </p:nvPr>
        </p:nvSpPr>
        <p:spPr>
          <a:xfrm>
            <a:off x="685800" y="152400"/>
            <a:ext cx="8153400" cy="1752600"/>
          </a:xfrm>
        </p:spPr>
        <p:txBody>
          <a:bodyPr/>
          <a:lstStyle/>
          <a:p>
            <a:pPr eaLnBrk="1" hangingPunct="1"/>
            <a:r>
              <a:rPr lang="en-US" smtClean="0"/>
              <a:t>Env. Functions of </a:t>
            </a:r>
            <a:r>
              <a:rPr lang="en-US" sz="3600" smtClean="0"/>
              <a:t>Wetlands</a:t>
            </a:r>
            <a:br>
              <a:rPr lang="en-US" sz="3600" smtClean="0"/>
            </a:br>
            <a:r>
              <a:rPr lang="en-US" sz="3600" smtClean="0"/>
              <a:t>Once considered wastelands &amp; drained</a:t>
            </a:r>
          </a:p>
        </p:txBody>
      </p:sp>
      <p:sp>
        <p:nvSpPr>
          <p:cNvPr id="350211" name="Rectangle 3"/>
          <p:cNvSpPr>
            <a:spLocks noGrp="1" noChangeArrowheads="1"/>
          </p:cNvSpPr>
          <p:nvPr>
            <p:ph idx="1"/>
          </p:nvPr>
        </p:nvSpPr>
        <p:spPr/>
        <p:txBody>
          <a:bodyPr rtlCol="0">
            <a:normAutofit fontScale="92500" lnSpcReduction="10000"/>
          </a:bodyPr>
          <a:lstStyle/>
          <a:p>
            <a:pPr eaLnBrk="1" fontAlgn="auto" hangingPunct="1">
              <a:spcAft>
                <a:spcPts val="0"/>
              </a:spcAft>
              <a:buFont typeface="Arial" pitchFamily="34" charset="0"/>
              <a:buChar char="•"/>
              <a:defRPr/>
            </a:pPr>
            <a:r>
              <a:rPr lang="en-US"/>
              <a:t>Trap and filter sediments, nutrients &amp; pollutants</a:t>
            </a:r>
          </a:p>
          <a:p>
            <a:pPr eaLnBrk="1" fontAlgn="auto" hangingPunct="1">
              <a:spcAft>
                <a:spcPts val="0"/>
              </a:spcAft>
              <a:buFont typeface="Arial" pitchFamily="34" charset="0"/>
              <a:buChar char="•"/>
              <a:defRPr/>
            </a:pPr>
            <a:r>
              <a:rPr lang="en-US"/>
              <a:t>Reduce flooding</a:t>
            </a:r>
          </a:p>
          <a:p>
            <a:pPr eaLnBrk="1" fontAlgn="auto" hangingPunct="1">
              <a:spcAft>
                <a:spcPts val="0"/>
              </a:spcAft>
              <a:buFont typeface="Arial" pitchFamily="34" charset="0"/>
              <a:buChar char="•"/>
              <a:defRPr/>
            </a:pPr>
            <a:r>
              <a:rPr lang="en-US"/>
              <a:t>Buffering shorelines against erosion</a:t>
            </a:r>
          </a:p>
          <a:p>
            <a:pPr eaLnBrk="1" fontAlgn="auto" hangingPunct="1">
              <a:spcAft>
                <a:spcPts val="0"/>
              </a:spcAft>
              <a:buFont typeface="Arial" pitchFamily="34" charset="0"/>
              <a:buChar char="•"/>
              <a:defRPr/>
            </a:pPr>
            <a:r>
              <a:rPr lang="en-US"/>
              <a:t>Provide spawning grounds &amp; habitat</a:t>
            </a:r>
          </a:p>
          <a:p>
            <a:pPr eaLnBrk="1" fontAlgn="auto" hangingPunct="1">
              <a:spcAft>
                <a:spcPts val="0"/>
              </a:spcAft>
              <a:buFont typeface="Arial" pitchFamily="34" charset="0"/>
              <a:buChar char="•"/>
              <a:defRPr/>
            </a:pPr>
            <a:r>
              <a:rPr lang="en-US"/>
              <a:t>Provide habitat for endangered species</a:t>
            </a:r>
          </a:p>
          <a:p>
            <a:pPr eaLnBrk="1" fontAlgn="auto" hangingPunct="1">
              <a:spcAft>
                <a:spcPts val="0"/>
              </a:spcAft>
              <a:buFont typeface="Arial" pitchFamily="34" charset="0"/>
              <a:buChar char="•"/>
              <a:defRPr/>
            </a:pPr>
            <a:r>
              <a:rPr lang="en-US"/>
              <a:t>Recreation: fishing, birding, hiking, canoeing, photography &amp; painting</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rrowheads="1"/>
          </p:cNvSpPr>
          <p:nvPr>
            <p:ph type="title"/>
          </p:nvPr>
        </p:nvSpPr>
        <p:spPr>
          <a:xfrm>
            <a:off x="457200" y="274638"/>
            <a:ext cx="3876675" cy="1143000"/>
          </a:xfrm>
        </p:spPr>
        <p:txBody>
          <a:bodyPr/>
          <a:lstStyle/>
          <a:p>
            <a:pPr eaLnBrk="1" hangingPunct="1"/>
            <a:r>
              <a:rPr lang="en-US" smtClean="0"/>
              <a:t>Wetlands- NOW</a:t>
            </a:r>
          </a:p>
        </p:txBody>
      </p:sp>
      <p:sp>
        <p:nvSpPr>
          <p:cNvPr id="77827" name="Rectangle 3"/>
          <p:cNvSpPr>
            <a:spLocks noGrp="1" noChangeArrowheads="1"/>
          </p:cNvSpPr>
          <p:nvPr>
            <p:ph sz="half" idx="1"/>
          </p:nvPr>
        </p:nvSpPr>
        <p:spPr>
          <a:xfrm>
            <a:off x="457200" y="1600200"/>
            <a:ext cx="4033838" cy="4525963"/>
          </a:xfrm>
        </p:spPr>
        <p:txBody>
          <a:bodyPr/>
          <a:lstStyle/>
          <a:p>
            <a:pPr eaLnBrk="1" hangingPunct="1">
              <a:lnSpc>
                <a:spcPct val="90000"/>
              </a:lnSpc>
            </a:pPr>
            <a:r>
              <a:rPr lang="en-US" sz="2000" smtClean="0"/>
              <a:t>1</a:t>
            </a:r>
            <a:r>
              <a:rPr lang="en-US" sz="2000" b="1" smtClean="0"/>
              <a:t>. </a:t>
            </a:r>
            <a:r>
              <a:rPr lang="en-US" b="1" smtClean="0"/>
              <a:t>Destruction is prohibited</a:t>
            </a:r>
          </a:p>
          <a:p>
            <a:pPr eaLnBrk="1" hangingPunct="1">
              <a:lnSpc>
                <a:spcPct val="90000"/>
              </a:lnSpc>
            </a:pPr>
            <a:r>
              <a:rPr lang="en-US" b="1" smtClean="0"/>
              <a:t>2.  identified by trees with multiple trunks, huckleberry bushes, type of soil, it </a:t>
            </a:r>
          </a:p>
          <a:p>
            <a:pPr eaLnBrk="1" hangingPunct="1">
              <a:lnSpc>
                <a:spcPct val="90000"/>
              </a:lnSpc>
            </a:pPr>
            <a:r>
              <a:rPr lang="en-US" b="1" smtClean="0"/>
              <a:t>may be covered with water part of the year.</a:t>
            </a:r>
            <a:r>
              <a:rPr lang="en-US" sz="1800" b="1" smtClean="0"/>
              <a:t> </a:t>
            </a:r>
          </a:p>
        </p:txBody>
      </p:sp>
      <p:sp>
        <p:nvSpPr>
          <p:cNvPr id="77828" name="Rectangle 4"/>
          <p:cNvSpPr>
            <a:spLocks noGrp="1" noChangeArrowheads="1"/>
          </p:cNvSpPr>
          <p:nvPr>
            <p:ph sz="half" idx="2"/>
          </p:nvPr>
        </p:nvSpPr>
        <p:spPr>
          <a:xfrm>
            <a:off x="4610100" y="533400"/>
            <a:ext cx="3771900" cy="5867400"/>
          </a:xfrm>
        </p:spPr>
        <p:txBody>
          <a:bodyPr/>
          <a:lstStyle/>
          <a:p>
            <a:pPr eaLnBrk="1" hangingPunct="1">
              <a:lnSpc>
                <a:spcPct val="90000"/>
              </a:lnSpc>
            </a:pPr>
            <a:r>
              <a:rPr lang="en-US" sz="3200" smtClean="0"/>
              <a:t>Wetlands must remain constant.</a:t>
            </a:r>
          </a:p>
          <a:p>
            <a:pPr eaLnBrk="1" hangingPunct="1">
              <a:lnSpc>
                <a:spcPct val="90000"/>
              </a:lnSpc>
            </a:pPr>
            <a:r>
              <a:rPr lang="en-US" sz="2400" b="1" smtClean="0"/>
              <a:t>You can drain 5 acres in one area if they are purchased to be protected in another. </a:t>
            </a:r>
          </a:p>
          <a:p>
            <a:pPr eaLnBrk="1" hangingPunct="1">
              <a:lnSpc>
                <a:spcPct val="90000"/>
              </a:lnSpc>
            </a:pPr>
            <a:r>
              <a:rPr lang="en-US" sz="2400" b="1" smtClean="0"/>
              <a:t>Some wetlands are special and can not be damaged or altered in any way. </a:t>
            </a:r>
          </a:p>
          <a:p>
            <a:pPr eaLnBrk="1" hangingPunct="1">
              <a:lnSpc>
                <a:spcPct val="90000"/>
              </a:lnSpc>
            </a:pPr>
            <a:r>
              <a:rPr lang="en-US" sz="2400" b="1" smtClean="0"/>
              <a:t>ex. Tupelo Gum Swamp caused the road between the schools to be changed.</a:t>
            </a:r>
            <a:endParaRPr lang="en-US" sz="2400" smtClean="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p:cNvSpPr>
            <a:spLocks noGrp="1" noRot="1" noChangeArrowheads="1"/>
          </p:cNvSpPr>
          <p:nvPr>
            <p:ph type="title"/>
          </p:nvPr>
        </p:nvSpPr>
        <p:spPr>
          <a:xfrm>
            <a:off x="457200" y="274638"/>
            <a:ext cx="4800600" cy="1143000"/>
          </a:xfrm>
        </p:spPr>
        <p:txBody>
          <a:bodyPr rtlCol="0">
            <a:normAutofit fontScale="90000"/>
          </a:bodyPr>
          <a:lstStyle/>
          <a:p>
            <a:pPr eaLnBrk="1" fontAlgn="auto" hangingPunct="1">
              <a:spcAft>
                <a:spcPts val="0"/>
              </a:spcAft>
              <a:defRPr/>
            </a:pPr>
            <a:r>
              <a:rPr lang="en-US" dirty="0"/>
              <a:t>Wetland Types</a:t>
            </a:r>
            <a:r>
              <a:rPr lang="en-US" sz="4800" dirty="0"/>
              <a:t> . Marsh</a:t>
            </a:r>
          </a:p>
        </p:txBody>
      </p:sp>
      <p:sp>
        <p:nvSpPr>
          <p:cNvPr id="78851" name="Rectangle 3"/>
          <p:cNvSpPr>
            <a:spLocks noGrp="1" noChangeArrowheads="1"/>
          </p:cNvSpPr>
          <p:nvPr>
            <p:ph idx="1"/>
          </p:nvPr>
        </p:nvSpPr>
        <p:spPr>
          <a:xfrm>
            <a:off x="457200" y="1600200"/>
            <a:ext cx="4156075" cy="4525963"/>
          </a:xfrm>
        </p:spPr>
        <p:txBody>
          <a:bodyPr/>
          <a:lstStyle/>
          <a:p>
            <a:pPr eaLnBrk="1" hangingPunct="1">
              <a:lnSpc>
                <a:spcPct val="90000"/>
              </a:lnSpc>
            </a:pPr>
            <a:r>
              <a:rPr lang="en-US" b="1" smtClean="0"/>
              <a:t>- </a:t>
            </a:r>
            <a:r>
              <a:rPr lang="en-US" smtClean="0"/>
              <a:t>Brackish water, </a:t>
            </a:r>
          </a:p>
          <a:p>
            <a:pPr eaLnBrk="1" hangingPunct="1">
              <a:lnSpc>
                <a:spcPct val="90000"/>
              </a:lnSpc>
            </a:pPr>
            <a:r>
              <a:rPr lang="en-US" smtClean="0"/>
              <a:t>tidal areas with changing salinity- </a:t>
            </a:r>
          </a:p>
          <a:p>
            <a:pPr eaLnBrk="1" hangingPunct="1">
              <a:lnSpc>
                <a:spcPct val="90000"/>
              </a:lnSpc>
            </a:pPr>
            <a:r>
              <a:rPr lang="en-US" smtClean="0"/>
              <a:t>Everglades- largest</a:t>
            </a:r>
          </a:p>
          <a:p>
            <a:pPr eaLnBrk="1" hangingPunct="1">
              <a:lnSpc>
                <a:spcPct val="90000"/>
              </a:lnSpc>
            </a:pPr>
            <a:r>
              <a:rPr lang="en-US" smtClean="0"/>
              <a:t>NONWOODY plants (mainly grasses)</a:t>
            </a:r>
          </a:p>
        </p:txBody>
      </p:sp>
      <p:pic>
        <p:nvPicPr>
          <p:cNvPr id="78852" name="Picture 4" descr="~AUT0159"/>
          <p:cNvPicPr>
            <a:picLocks noChangeAspect="1" noChangeArrowheads="1"/>
          </p:cNvPicPr>
          <p:nvPr/>
        </p:nvPicPr>
        <p:blipFill>
          <a:blip r:embed="rId3" cstate="print"/>
          <a:srcRect/>
          <a:stretch>
            <a:fillRect/>
          </a:stretch>
        </p:blipFill>
        <p:spPr bwMode="auto">
          <a:xfrm>
            <a:off x="6045200" y="0"/>
            <a:ext cx="3098800" cy="3200400"/>
          </a:xfrm>
          <a:prstGeom prst="rect">
            <a:avLst/>
          </a:prstGeom>
          <a:noFill/>
          <a:ln w="9525">
            <a:noFill/>
            <a:miter lim="800000"/>
            <a:headEnd/>
            <a:tailEnd/>
          </a:ln>
        </p:spPr>
      </p:pic>
      <p:pic>
        <p:nvPicPr>
          <p:cNvPr id="78853" name="Picture 5" descr="~AUT0158"/>
          <p:cNvPicPr>
            <a:picLocks noChangeAspect="1" noChangeArrowheads="1"/>
          </p:cNvPicPr>
          <p:nvPr/>
        </p:nvPicPr>
        <p:blipFill>
          <a:blip r:embed="rId4" cstate="print"/>
          <a:srcRect/>
          <a:stretch>
            <a:fillRect/>
          </a:stretch>
        </p:blipFill>
        <p:spPr bwMode="auto">
          <a:xfrm>
            <a:off x="4800600" y="3429000"/>
            <a:ext cx="3657600" cy="32004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Rot="1" noChangeArrowheads="1"/>
          </p:cNvSpPr>
          <p:nvPr>
            <p:ph type="title"/>
          </p:nvPr>
        </p:nvSpPr>
        <p:spPr>
          <a:xfrm>
            <a:off x="457200" y="274638"/>
            <a:ext cx="3733800" cy="1143000"/>
          </a:xfrm>
        </p:spPr>
        <p:txBody>
          <a:bodyPr rtlCol="0">
            <a:normAutofit fontScale="90000"/>
          </a:bodyPr>
          <a:lstStyle/>
          <a:p>
            <a:pPr eaLnBrk="1" fontAlgn="auto" hangingPunct="1">
              <a:spcAft>
                <a:spcPts val="0"/>
              </a:spcAft>
              <a:defRPr/>
            </a:pPr>
            <a:r>
              <a:rPr lang="en-US" dirty="0"/>
              <a:t>Wetland Types </a:t>
            </a:r>
            <a:br>
              <a:rPr lang="en-US" dirty="0"/>
            </a:br>
            <a:r>
              <a:rPr lang="en-US" dirty="0"/>
              <a:t>.  Swamp</a:t>
            </a:r>
          </a:p>
        </p:txBody>
      </p:sp>
      <p:sp>
        <p:nvSpPr>
          <p:cNvPr id="79875" name="Rectangle 3"/>
          <p:cNvSpPr>
            <a:spLocks noGrp="1" noChangeArrowheads="1"/>
          </p:cNvSpPr>
          <p:nvPr>
            <p:ph idx="1"/>
          </p:nvPr>
        </p:nvSpPr>
        <p:spPr>
          <a:xfrm>
            <a:off x="457200" y="1600200"/>
            <a:ext cx="4156075" cy="4525963"/>
          </a:xfrm>
        </p:spPr>
        <p:txBody>
          <a:bodyPr/>
          <a:lstStyle/>
          <a:p>
            <a:pPr eaLnBrk="1" hangingPunct="1">
              <a:lnSpc>
                <a:spcPct val="80000"/>
              </a:lnSpc>
            </a:pPr>
            <a:r>
              <a:rPr lang="en-US" sz="2400" smtClean="0"/>
              <a:t>- poorly drained flat lands</a:t>
            </a:r>
          </a:p>
          <a:p>
            <a:pPr eaLnBrk="1" hangingPunct="1">
              <a:lnSpc>
                <a:spcPct val="80000"/>
              </a:lnSpc>
            </a:pPr>
            <a:r>
              <a:rPr lang="en-US" sz="2400" smtClean="0"/>
              <a:t>Bayous &amp; Mangroves</a:t>
            </a:r>
          </a:p>
          <a:p>
            <a:pPr eaLnBrk="1" hangingPunct="1">
              <a:lnSpc>
                <a:spcPct val="80000"/>
              </a:lnSpc>
            </a:pPr>
            <a:r>
              <a:rPr lang="en-US" sz="2400" smtClean="0"/>
              <a:t>plants- contains trees, cypress	 &amp; mangroves</a:t>
            </a:r>
          </a:p>
          <a:p>
            <a:pPr eaLnBrk="1" hangingPunct="1">
              <a:lnSpc>
                <a:spcPct val="80000"/>
              </a:lnSpc>
            </a:pPr>
            <a:r>
              <a:rPr lang="en-US" sz="2400" smtClean="0"/>
              <a:t>Habitat for many types of animals</a:t>
            </a:r>
          </a:p>
          <a:p>
            <a:pPr eaLnBrk="1" hangingPunct="1">
              <a:lnSpc>
                <a:spcPct val="80000"/>
              </a:lnSpc>
            </a:pPr>
            <a:r>
              <a:rPr lang="en-US" sz="2400" smtClean="0"/>
              <a:t>Predators- alligators, fish , snakes</a:t>
            </a:r>
          </a:p>
          <a:p>
            <a:pPr eaLnBrk="1" hangingPunct="1">
              <a:lnSpc>
                <a:spcPct val="80000"/>
              </a:lnSpc>
            </a:pPr>
            <a:r>
              <a:rPr lang="en-US" sz="2400" smtClean="0"/>
              <a:t>adaptations- cypress knees</a:t>
            </a:r>
          </a:p>
        </p:txBody>
      </p:sp>
      <p:pic>
        <p:nvPicPr>
          <p:cNvPr id="79876" name="Picture 4" descr="~AUT0153"/>
          <p:cNvPicPr>
            <a:picLocks noChangeAspect="1" noChangeArrowheads="1"/>
          </p:cNvPicPr>
          <p:nvPr/>
        </p:nvPicPr>
        <p:blipFill>
          <a:blip r:embed="rId3" cstate="print"/>
          <a:srcRect l="2055"/>
          <a:stretch>
            <a:fillRect/>
          </a:stretch>
        </p:blipFill>
        <p:spPr bwMode="auto">
          <a:xfrm>
            <a:off x="4419600" y="0"/>
            <a:ext cx="4724400" cy="68580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eaLnBrk="1" hangingPunct="1"/>
            <a:r>
              <a:rPr lang="en-US" smtClean="0"/>
              <a:t>Type of Estuary</a:t>
            </a:r>
          </a:p>
        </p:txBody>
      </p:sp>
      <p:sp>
        <p:nvSpPr>
          <p:cNvPr id="80899" name="Content Placeholder 2"/>
          <p:cNvSpPr>
            <a:spLocks noGrp="1"/>
          </p:cNvSpPr>
          <p:nvPr>
            <p:ph sz="half" idx="1"/>
          </p:nvPr>
        </p:nvSpPr>
        <p:spPr>
          <a:xfrm>
            <a:off x="381000" y="1411288"/>
            <a:ext cx="3276600" cy="4727575"/>
          </a:xfrm>
        </p:spPr>
        <p:txBody>
          <a:bodyPr/>
          <a:lstStyle/>
          <a:p>
            <a:pPr eaLnBrk="1" hangingPunct="1"/>
            <a:r>
              <a:rPr lang="en-US" smtClean="0">
                <a:solidFill>
                  <a:srgbClr val="FF0000"/>
                </a:solidFill>
              </a:rPr>
              <a:t>Salt marshes</a:t>
            </a:r>
          </a:p>
          <a:p>
            <a:pPr eaLnBrk="1" hangingPunct="1"/>
            <a:r>
              <a:rPr lang="en-US" smtClean="0"/>
              <a:t> with grasses that forms nursery habitat</a:t>
            </a:r>
          </a:p>
          <a:p>
            <a:pPr eaLnBrk="1" hangingPunct="1"/>
            <a:endParaRPr lang="en-US" smtClean="0"/>
          </a:p>
          <a:p>
            <a:pPr eaLnBrk="1" hangingPunct="1"/>
            <a:endParaRPr lang="en-US" smtClean="0"/>
          </a:p>
        </p:txBody>
      </p:sp>
      <p:sp>
        <p:nvSpPr>
          <p:cNvPr id="80900" name="Content Placeholder 3"/>
          <p:cNvSpPr>
            <a:spLocks noGrp="1"/>
          </p:cNvSpPr>
          <p:nvPr>
            <p:ph sz="half" idx="2"/>
          </p:nvPr>
        </p:nvSpPr>
        <p:spPr/>
        <p:txBody>
          <a:bodyPr/>
          <a:lstStyle/>
          <a:p>
            <a:pPr eaLnBrk="1" hangingPunct="1"/>
            <a:endParaRPr lang="en-US" smtClean="0"/>
          </a:p>
        </p:txBody>
      </p:sp>
      <p:pic>
        <p:nvPicPr>
          <p:cNvPr id="80901" name="Picture 2"/>
          <p:cNvPicPr>
            <a:picLocks noChangeAspect="1" noChangeArrowheads="1"/>
          </p:cNvPicPr>
          <p:nvPr/>
        </p:nvPicPr>
        <p:blipFill>
          <a:blip r:embed="rId2" cstate="print"/>
          <a:srcRect/>
          <a:stretch>
            <a:fillRect/>
          </a:stretch>
        </p:blipFill>
        <p:spPr bwMode="auto">
          <a:xfrm>
            <a:off x="3810000" y="1447800"/>
            <a:ext cx="5078413" cy="4376738"/>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descr="biomes"/>
          <p:cNvPicPr>
            <a:picLocks noChangeAspect="1" noChangeArrowheads="1"/>
          </p:cNvPicPr>
          <p:nvPr/>
        </p:nvPicPr>
        <p:blipFill>
          <a:blip r:embed="rId3" cstate="print"/>
          <a:srcRect l="3798" r="3798" b="4222"/>
          <a:stretch>
            <a:fillRect/>
          </a:stretch>
        </p:blipFill>
        <p:spPr bwMode="auto">
          <a:xfrm>
            <a:off x="1600200" y="0"/>
            <a:ext cx="5638800" cy="682148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pPr eaLnBrk="1" hangingPunct="1"/>
            <a:r>
              <a:rPr lang="en-US" smtClean="0"/>
              <a:t>Freshwater Biomes</a:t>
            </a:r>
          </a:p>
        </p:txBody>
      </p:sp>
      <p:pic>
        <p:nvPicPr>
          <p:cNvPr id="81923" name="Picture 28" descr="Fig"/>
          <p:cNvPicPr>
            <a:picLocks noChangeAspect="1" noChangeArrowheads="1"/>
          </p:cNvPicPr>
          <p:nvPr/>
        </p:nvPicPr>
        <p:blipFill>
          <a:blip r:embed="rId2" cstate="print"/>
          <a:srcRect/>
          <a:stretch>
            <a:fillRect/>
          </a:stretch>
        </p:blipFill>
        <p:spPr bwMode="auto">
          <a:xfrm>
            <a:off x="176213" y="1905000"/>
            <a:ext cx="8675687" cy="38862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2"/>
          <p:cNvSpPr>
            <a:spLocks noGrp="1"/>
          </p:cNvSpPr>
          <p:nvPr>
            <p:ph type="title"/>
          </p:nvPr>
        </p:nvSpPr>
        <p:spPr/>
        <p:txBody>
          <a:bodyPr/>
          <a:lstStyle/>
          <a:p>
            <a:pPr eaLnBrk="1" hangingPunct="1"/>
            <a:r>
              <a:rPr lang="en-US" smtClean="0"/>
              <a:t>Freshwater Ecosystems</a:t>
            </a:r>
          </a:p>
        </p:txBody>
      </p:sp>
      <p:sp>
        <p:nvSpPr>
          <p:cNvPr id="82947" name="Content Placeholder 3"/>
          <p:cNvSpPr>
            <a:spLocks noGrp="1"/>
          </p:cNvSpPr>
          <p:nvPr>
            <p:ph sz="half" idx="1"/>
          </p:nvPr>
        </p:nvSpPr>
        <p:spPr>
          <a:xfrm>
            <a:off x="381000" y="1411288"/>
            <a:ext cx="4114800" cy="3694112"/>
          </a:xfrm>
        </p:spPr>
        <p:txBody>
          <a:bodyPr/>
          <a:lstStyle/>
          <a:p>
            <a:pPr eaLnBrk="1" hangingPunct="1"/>
            <a:r>
              <a:rPr lang="en-US" smtClean="0"/>
              <a:t>Temperature variations and sunlight are abiotic factors that  limit growth</a:t>
            </a:r>
          </a:p>
        </p:txBody>
      </p:sp>
      <p:sp>
        <p:nvSpPr>
          <p:cNvPr id="82948" name="Content Placeholder 4"/>
          <p:cNvSpPr>
            <a:spLocks noGrp="1"/>
          </p:cNvSpPr>
          <p:nvPr>
            <p:ph sz="half" idx="2"/>
          </p:nvPr>
        </p:nvSpPr>
        <p:spPr>
          <a:xfrm>
            <a:off x="4648200" y="1411288"/>
            <a:ext cx="4114800" cy="5268912"/>
          </a:xfrm>
        </p:spPr>
        <p:txBody>
          <a:bodyPr/>
          <a:lstStyle/>
          <a:p>
            <a:pPr eaLnBrk="1" hangingPunct="1"/>
            <a:r>
              <a:rPr lang="en-US" smtClean="0"/>
              <a:t>Cold and lack of light  result in low population density in deep water</a:t>
            </a:r>
          </a:p>
          <a:p>
            <a:pPr eaLnBrk="1" hangingPunct="1"/>
            <a:r>
              <a:rPr lang="en-US" smtClean="0"/>
              <a:t>Debris and bacteria recycle nutrients slowly in the bottom</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eaLnBrk="1" hangingPunct="1"/>
            <a:r>
              <a:rPr lang="en-US" smtClean="0"/>
              <a:t>Wetland Types- Bog</a:t>
            </a:r>
          </a:p>
        </p:txBody>
      </p:sp>
      <p:sp>
        <p:nvSpPr>
          <p:cNvPr id="83971" name="Content Placeholder 2"/>
          <p:cNvSpPr>
            <a:spLocks noGrp="1"/>
          </p:cNvSpPr>
          <p:nvPr>
            <p:ph idx="1"/>
          </p:nvPr>
        </p:nvSpPr>
        <p:spPr>
          <a:xfrm>
            <a:off x="381000" y="1412875"/>
            <a:ext cx="4016375" cy="4911725"/>
          </a:xfrm>
        </p:spPr>
        <p:txBody>
          <a:bodyPr/>
          <a:lstStyle/>
          <a:p>
            <a:pPr eaLnBrk="1" hangingPunct="1"/>
            <a:r>
              <a:rPr lang="en-US" smtClean="0"/>
              <a:t>Water supply comes from rain</a:t>
            </a:r>
          </a:p>
          <a:p>
            <a:pPr eaLnBrk="1" hangingPunct="1"/>
            <a:r>
              <a:rPr lang="en-US" smtClean="0"/>
              <a:t>Water does not flow through it</a:t>
            </a:r>
          </a:p>
        </p:txBody>
      </p:sp>
      <p:pic>
        <p:nvPicPr>
          <p:cNvPr id="83972" name="Picture 2"/>
          <p:cNvPicPr>
            <a:picLocks noChangeAspect="1" noChangeArrowheads="1"/>
          </p:cNvPicPr>
          <p:nvPr/>
        </p:nvPicPr>
        <p:blipFill>
          <a:blip r:embed="rId2" cstate="print"/>
          <a:srcRect/>
          <a:stretch>
            <a:fillRect/>
          </a:stretch>
        </p:blipFill>
        <p:spPr bwMode="auto">
          <a:xfrm>
            <a:off x="4397375" y="1066800"/>
            <a:ext cx="4537075" cy="41148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rrowheads="1"/>
          </p:cNvSpPr>
          <p:nvPr>
            <p:ph type="title"/>
          </p:nvPr>
        </p:nvSpPr>
        <p:spPr>
          <a:xfrm>
            <a:off x="2435225" y="274638"/>
            <a:ext cx="4014788" cy="1143000"/>
          </a:xfrm>
        </p:spPr>
        <p:txBody>
          <a:bodyPr/>
          <a:lstStyle/>
          <a:p>
            <a:pPr eaLnBrk="1" hangingPunct="1"/>
            <a:r>
              <a:rPr lang="en-US" smtClean="0"/>
              <a:t>River systems</a:t>
            </a:r>
          </a:p>
        </p:txBody>
      </p:sp>
      <p:sp>
        <p:nvSpPr>
          <p:cNvPr id="358403" name="Rectangle 3"/>
          <p:cNvSpPr>
            <a:spLocks noGrp="1" noChangeArrowheads="1"/>
          </p:cNvSpPr>
          <p:nvPr>
            <p:ph idx="1"/>
          </p:nvPr>
        </p:nvSpPr>
        <p:spPr>
          <a:xfrm>
            <a:off x="304800" y="3733800"/>
            <a:ext cx="4724400" cy="2667000"/>
          </a:xfrm>
        </p:spPr>
        <p:txBody>
          <a:bodyPr rtlCol="0">
            <a:normAutofit lnSpcReduction="10000"/>
          </a:bodyPr>
          <a:lstStyle/>
          <a:p>
            <a:pPr eaLnBrk="1" fontAlgn="auto" hangingPunct="1">
              <a:lnSpc>
                <a:spcPct val="90000"/>
              </a:lnSpc>
              <a:spcAft>
                <a:spcPts val="0"/>
              </a:spcAft>
              <a:buFont typeface="Arial" pitchFamily="34" charset="0"/>
              <a:buChar char="•"/>
              <a:defRPr/>
            </a:pPr>
            <a:r>
              <a:rPr lang="en-US" sz="2400"/>
              <a:t>Young-at its head it is cold (melting snow), high in oxygen, narrow and fast flowing.</a:t>
            </a:r>
          </a:p>
          <a:p>
            <a:pPr eaLnBrk="1" fontAlgn="auto" hangingPunct="1">
              <a:lnSpc>
                <a:spcPct val="90000"/>
              </a:lnSpc>
              <a:spcAft>
                <a:spcPts val="0"/>
              </a:spcAft>
              <a:buFont typeface="Arial" pitchFamily="34" charset="0"/>
              <a:buChar char="•"/>
              <a:defRPr/>
            </a:pPr>
            <a:r>
              <a:rPr lang="en-US" sz="2400"/>
              <a:t>Then it broadens and slows</a:t>
            </a:r>
          </a:p>
          <a:p>
            <a:pPr lvl="1" eaLnBrk="1" fontAlgn="auto" hangingPunct="1">
              <a:lnSpc>
                <a:spcPct val="90000"/>
              </a:lnSpc>
              <a:spcAft>
                <a:spcPts val="0"/>
              </a:spcAft>
              <a:buFont typeface="Wingdings" pitchFamily="2" charset="2"/>
              <a:buNone/>
              <a:defRPr/>
            </a:pPr>
            <a:r>
              <a:rPr lang="en-US" sz="2000"/>
              <a:t>close to shore it dumps  dirt, forming beaches</a:t>
            </a:r>
          </a:p>
          <a:p>
            <a:pPr eaLnBrk="1" fontAlgn="auto" hangingPunct="1">
              <a:lnSpc>
                <a:spcPct val="90000"/>
              </a:lnSpc>
              <a:spcAft>
                <a:spcPts val="0"/>
              </a:spcAft>
              <a:buFont typeface="Arial" pitchFamily="34" charset="0"/>
              <a:buChar char="•"/>
              <a:defRPr/>
            </a:pPr>
            <a:r>
              <a:rPr lang="en-US" sz="2400"/>
              <a:t>Old systems meander and may form oxbow lakes</a:t>
            </a:r>
          </a:p>
        </p:txBody>
      </p:sp>
      <p:pic>
        <p:nvPicPr>
          <p:cNvPr id="84996" name="Picture 4" descr="lan_j29a"/>
          <p:cNvPicPr>
            <a:picLocks noChangeAspect="1" noChangeArrowheads="1"/>
          </p:cNvPicPr>
          <p:nvPr/>
        </p:nvPicPr>
        <p:blipFill>
          <a:blip r:embed="rId3" cstate="print"/>
          <a:srcRect/>
          <a:stretch>
            <a:fillRect/>
          </a:stretch>
        </p:blipFill>
        <p:spPr bwMode="auto">
          <a:xfrm>
            <a:off x="0" y="0"/>
            <a:ext cx="2828925" cy="3810000"/>
          </a:xfrm>
          <a:prstGeom prst="rect">
            <a:avLst/>
          </a:prstGeom>
          <a:noFill/>
          <a:ln w="9525">
            <a:noFill/>
            <a:miter lim="800000"/>
            <a:headEnd/>
            <a:tailEnd/>
          </a:ln>
        </p:spPr>
      </p:pic>
      <p:pic>
        <p:nvPicPr>
          <p:cNvPr id="84997" name="Picture 5" descr="34[1].jpg (50761 bytes)">
            <a:hlinkClick r:id="rId4"/>
          </p:cNvPr>
          <p:cNvPicPr>
            <a:picLocks noChangeAspect="1" noChangeArrowheads="1"/>
          </p:cNvPicPr>
          <p:nvPr/>
        </p:nvPicPr>
        <p:blipFill>
          <a:blip r:embed="rId5" cstate="print"/>
          <a:srcRect/>
          <a:stretch>
            <a:fillRect/>
          </a:stretch>
        </p:blipFill>
        <p:spPr bwMode="auto">
          <a:xfrm>
            <a:off x="6556375" y="0"/>
            <a:ext cx="2587625" cy="3581400"/>
          </a:xfrm>
          <a:prstGeom prst="rect">
            <a:avLst/>
          </a:prstGeom>
          <a:noFill/>
          <a:ln w="9525">
            <a:noFill/>
            <a:miter lim="800000"/>
            <a:headEnd/>
            <a:tailEnd/>
          </a:ln>
        </p:spPr>
      </p:pic>
      <p:sp>
        <p:nvSpPr>
          <p:cNvPr id="84998" name="Text Box 6"/>
          <p:cNvSpPr txBox="1">
            <a:spLocks noChangeArrowheads="1"/>
          </p:cNvSpPr>
          <p:nvPr/>
        </p:nvSpPr>
        <p:spPr bwMode="auto">
          <a:xfrm>
            <a:off x="5181600" y="3581400"/>
            <a:ext cx="3581400" cy="2703513"/>
          </a:xfrm>
          <a:prstGeom prst="rect">
            <a:avLst/>
          </a:prstGeom>
          <a:noFill/>
          <a:ln w="9525">
            <a:noFill/>
            <a:miter lim="800000"/>
            <a:headEnd/>
            <a:tailEnd/>
          </a:ln>
        </p:spPr>
        <p:txBody>
          <a:bodyPr>
            <a:spAutoFit/>
          </a:bodyPr>
          <a:lstStyle/>
          <a:p>
            <a:pPr eaLnBrk="0" hangingPunct="0">
              <a:spcBef>
                <a:spcPct val="50000"/>
              </a:spcBef>
            </a:pPr>
            <a:r>
              <a:rPr lang="en-US" b="1">
                <a:latin typeface="Arial" charset="0"/>
              </a:rPr>
              <a:t>Organisms adapt</a:t>
            </a:r>
          </a:p>
          <a:p>
            <a:pPr eaLnBrk="0" hangingPunct="0">
              <a:spcBef>
                <a:spcPct val="50000"/>
              </a:spcBef>
            </a:pPr>
            <a:r>
              <a:rPr lang="en-US" b="1">
                <a:latin typeface="Arial" charset="0"/>
              </a:rPr>
              <a:t>No plankton at head- but trout survive</a:t>
            </a:r>
          </a:p>
          <a:p>
            <a:pPr eaLnBrk="0" hangingPunct="0">
              <a:spcBef>
                <a:spcPct val="50000"/>
              </a:spcBef>
            </a:pPr>
            <a:r>
              <a:rPr lang="en-US" b="1">
                <a:latin typeface="Arial" charset="0"/>
              </a:rPr>
              <a:t>Later- plankton can float &amp; survive &amp; plants put down roots</a:t>
            </a:r>
          </a:p>
          <a:p>
            <a:pPr eaLnBrk="0" hangingPunct="0">
              <a:spcBef>
                <a:spcPct val="50000"/>
              </a:spcBef>
            </a:pPr>
            <a:r>
              <a:rPr lang="en-US" b="1">
                <a:latin typeface="Arial" charset="0"/>
              </a:rPr>
              <a:t>Catfish &amp; carp live in calm waters</a:t>
            </a:r>
          </a:p>
        </p:txBody>
      </p:sp>
      <p:sp>
        <p:nvSpPr>
          <p:cNvPr id="84999" name="Text Box 7"/>
          <p:cNvSpPr txBox="1">
            <a:spLocks noChangeArrowheads="1"/>
          </p:cNvSpPr>
          <p:nvPr/>
        </p:nvSpPr>
        <p:spPr bwMode="auto">
          <a:xfrm>
            <a:off x="3048000" y="2057400"/>
            <a:ext cx="3276600" cy="1604963"/>
          </a:xfrm>
          <a:prstGeom prst="rect">
            <a:avLst/>
          </a:prstGeom>
          <a:noFill/>
          <a:ln w="9525">
            <a:noFill/>
            <a:miter lim="800000"/>
            <a:headEnd/>
            <a:tailEnd/>
          </a:ln>
        </p:spPr>
        <p:txBody>
          <a:bodyPr>
            <a:spAutoFit/>
          </a:bodyPr>
          <a:lstStyle/>
          <a:p>
            <a:pPr eaLnBrk="0" hangingPunct="0">
              <a:spcBef>
                <a:spcPct val="50000"/>
              </a:spcBef>
              <a:buFontTx/>
              <a:buChar char="-"/>
            </a:pPr>
            <a:r>
              <a:rPr lang="en-US">
                <a:latin typeface="Arial" charset="0"/>
              </a:rPr>
              <a:t>Can be damaged by –</a:t>
            </a:r>
          </a:p>
          <a:p>
            <a:pPr eaLnBrk="0" hangingPunct="0">
              <a:spcBef>
                <a:spcPct val="50000"/>
              </a:spcBef>
              <a:buFontTx/>
              <a:buChar char="-"/>
            </a:pPr>
            <a:r>
              <a:rPr lang="en-US">
                <a:latin typeface="Arial" charset="0"/>
              </a:rPr>
              <a:t>Dams</a:t>
            </a:r>
          </a:p>
          <a:p>
            <a:pPr eaLnBrk="0" hangingPunct="0">
              <a:spcBef>
                <a:spcPct val="50000"/>
              </a:spcBef>
              <a:buFontTx/>
              <a:buChar char="-"/>
            </a:pPr>
            <a:r>
              <a:rPr lang="en-US">
                <a:latin typeface="Arial" charset="0"/>
              </a:rPr>
              <a:t>Pollutants from </a:t>
            </a:r>
          </a:p>
          <a:p>
            <a:pPr eaLnBrk="0" hangingPunct="0">
              <a:spcBef>
                <a:spcPct val="50000"/>
              </a:spcBef>
            </a:pPr>
            <a:r>
              <a:rPr lang="en-US">
                <a:latin typeface="Arial" charset="0"/>
              </a:rPr>
              <a:t>- Industry &amp; nonpoint pollution</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rrowheads="1"/>
          </p:cNvSpPr>
          <p:nvPr>
            <p:ph type="title"/>
          </p:nvPr>
        </p:nvSpPr>
        <p:spPr/>
        <p:txBody>
          <a:bodyPr/>
          <a:lstStyle/>
          <a:p>
            <a:pPr eaLnBrk="1" hangingPunct="1"/>
            <a:r>
              <a:rPr lang="en-US" smtClean="0"/>
              <a:t>Aquatic </a:t>
            </a:r>
            <a:r>
              <a:rPr lang="en-US" u="sng" smtClean="0">
                <a:latin typeface="Comic Sans MS" pitchFamily="66" charset="0"/>
              </a:rPr>
              <a:t>Estuary</a:t>
            </a:r>
            <a:r>
              <a:rPr lang="en-US" smtClean="0">
                <a:latin typeface="Comic Sans MS" pitchFamily="66" charset="0"/>
              </a:rPr>
              <a:t> </a:t>
            </a:r>
          </a:p>
        </p:txBody>
      </p:sp>
      <p:sp>
        <p:nvSpPr>
          <p:cNvPr id="412676" name="Rectangle 4"/>
          <p:cNvSpPr>
            <a:spLocks noGrp="1" noChangeArrowheads="1"/>
          </p:cNvSpPr>
          <p:nvPr>
            <p:ph idx="1"/>
          </p:nvPr>
        </p:nvSpPr>
        <p:spPr>
          <a:xfrm>
            <a:off x="457200" y="1600200"/>
            <a:ext cx="8229600" cy="4267200"/>
          </a:xfrm>
        </p:spPr>
        <p:txBody>
          <a:bodyPr rtlCol="0">
            <a:normAutofit fontScale="92500" lnSpcReduction="10000"/>
          </a:bodyPr>
          <a:lstStyle/>
          <a:p>
            <a:pPr eaLnBrk="1" fontAlgn="auto" hangingPunct="1">
              <a:spcAft>
                <a:spcPts val="0"/>
              </a:spcAft>
              <a:buFont typeface="Wingdings" pitchFamily="2" charset="2"/>
              <a:buNone/>
              <a:defRPr/>
            </a:pPr>
            <a:r>
              <a:rPr lang="en-US" sz="4800" b="1"/>
              <a:t>mixed water (Brackish)</a:t>
            </a:r>
          </a:p>
          <a:p>
            <a:pPr eaLnBrk="1" fontAlgn="auto" hangingPunct="1">
              <a:spcAft>
                <a:spcPts val="0"/>
              </a:spcAft>
              <a:buFont typeface="Wingdings" pitchFamily="2" charset="2"/>
              <a:buNone/>
              <a:defRPr/>
            </a:pPr>
            <a:endParaRPr lang="en-US" sz="4800" b="1"/>
          </a:p>
          <a:p>
            <a:pPr eaLnBrk="1" fontAlgn="auto" hangingPunct="1">
              <a:spcAft>
                <a:spcPts val="0"/>
              </a:spcAft>
              <a:buFont typeface="Wingdings" pitchFamily="2" charset="2"/>
              <a:buNone/>
              <a:defRPr/>
            </a:pPr>
            <a:endParaRPr lang="en-US" sz="4800" b="1"/>
          </a:p>
          <a:p>
            <a:pPr eaLnBrk="1" fontAlgn="auto" hangingPunct="1">
              <a:lnSpc>
                <a:spcPct val="96000"/>
              </a:lnSpc>
              <a:spcAft>
                <a:spcPts val="0"/>
              </a:spcAft>
              <a:buFont typeface="Arial" pitchFamily="34" charset="0"/>
              <a:buChar char="•"/>
              <a:defRPr/>
            </a:pPr>
            <a:r>
              <a:rPr lang="en-US" b="1">
                <a:latin typeface="Comic Sans MS" pitchFamily="66" charset="0"/>
              </a:rPr>
              <a:t>shallow, warm- acts as a nutrient trap.</a:t>
            </a:r>
          </a:p>
          <a:p>
            <a:pPr eaLnBrk="1" fontAlgn="auto" hangingPunct="1">
              <a:lnSpc>
                <a:spcPct val="96000"/>
              </a:lnSpc>
              <a:spcAft>
                <a:spcPts val="0"/>
              </a:spcAft>
              <a:buFont typeface="Arial" pitchFamily="34" charset="0"/>
              <a:buChar char="•"/>
              <a:defRPr/>
            </a:pPr>
            <a:r>
              <a:rPr lang="en-US" b="1">
                <a:latin typeface="Comic Sans MS" pitchFamily="66" charset="0"/>
              </a:rPr>
              <a:t>nurseries of the sea</a:t>
            </a:r>
            <a:endParaRPr lang="en-US"/>
          </a:p>
          <a:p>
            <a:pPr eaLnBrk="1" fontAlgn="auto" hangingPunct="1">
              <a:spcAft>
                <a:spcPts val="0"/>
              </a:spcAft>
              <a:buFont typeface="Wingdings" pitchFamily="2" charset="2"/>
              <a:buNone/>
              <a:defRPr/>
            </a:pPr>
            <a:endParaRPr lang="en-US" sz="4800" b="1"/>
          </a:p>
        </p:txBody>
      </p:sp>
      <p:pic>
        <p:nvPicPr>
          <p:cNvPr id="86020" name="Picture 3" descr="Estuary"/>
          <p:cNvPicPr>
            <a:picLocks noChangeAspect="1" noChangeArrowheads="1"/>
          </p:cNvPicPr>
          <p:nvPr/>
        </p:nvPicPr>
        <p:blipFill>
          <a:blip r:embed="rId3" cstate="print"/>
          <a:srcRect/>
          <a:stretch>
            <a:fillRect/>
          </a:stretch>
        </p:blipFill>
        <p:spPr bwMode="auto">
          <a:xfrm>
            <a:off x="0" y="1600200"/>
            <a:ext cx="9144000" cy="448468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rrowheads="1"/>
          </p:cNvSpPr>
          <p:nvPr>
            <p:ph type="title"/>
          </p:nvPr>
        </p:nvSpPr>
        <p:spPr>
          <a:xfrm>
            <a:off x="0" y="228600"/>
            <a:ext cx="8178800" cy="1143000"/>
          </a:xfrm>
        </p:spPr>
        <p:txBody>
          <a:bodyPr/>
          <a:lstStyle/>
          <a:p>
            <a:pPr eaLnBrk="1" hangingPunct="1"/>
            <a:r>
              <a:rPr lang="en-US" smtClean="0">
                <a:latin typeface="Comic Sans MS" pitchFamily="66" charset="0"/>
              </a:rPr>
              <a:t>Coastal : Salt marshes</a:t>
            </a:r>
          </a:p>
        </p:txBody>
      </p:sp>
      <p:sp>
        <p:nvSpPr>
          <p:cNvPr id="87043" name="Rectangle 3"/>
          <p:cNvSpPr>
            <a:spLocks noGrp="1" noChangeArrowheads="1"/>
          </p:cNvSpPr>
          <p:nvPr>
            <p:ph idx="1"/>
          </p:nvPr>
        </p:nvSpPr>
        <p:spPr>
          <a:xfrm>
            <a:off x="457200" y="1600200"/>
            <a:ext cx="3581400" cy="4525963"/>
          </a:xfrm>
        </p:spPr>
        <p:txBody>
          <a:bodyPr/>
          <a:lstStyle/>
          <a:p>
            <a:pPr eaLnBrk="1" hangingPunct="1">
              <a:lnSpc>
                <a:spcPct val="96000"/>
              </a:lnSpc>
            </a:pPr>
            <a:r>
              <a:rPr lang="en-US" b="1" smtClean="0">
                <a:latin typeface="Comic Sans MS" pitchFamily="66" charset="0"/>
              </a:rPr>
              <a:t>contribute nutrients &amp; detrital material important habitat for wildlife; </a:t>
            </a:r>
          </a:p>
          <a:p>
            <a:pPr eaLnBrk="1" hangingPunct="1">
              <a:lnSpc>
                <a:spcPct val="96000"/>
              </a:lnSpc>
            </a:pPr>
            <a:r>
              <a:rPr lang="en-US" b="1" smtClean="0">
                <a:latin typeface="Comic Sans MS" pitchFamily="66" charset="0"/>
              </a:rPr>
              <a:t>often dominated by cord grass</a:t>
            </a:r>
            <a:endParaRPr lang="en-US" sz="2000" smtClean="0"/>
          </a:p>
        </p:txBody>
      </p:sp>
      <p:pic>
        <p:nvPicPr>
          <p:cNvPr id="87044" name="Picture 4" descr="smarsh"/>
          <p:cNvPicPr>
            <a:picLocks noChangeAspect="1" noChangeArrowheads="1"/>
          </p:cNvPicPr>
          <p:nvPr/>
        </p:nvPicPr>
        <p:blipFill>
          <a:blip r:embed="rId3" cstate="print"/>
          <a:srcRect/>
          <a:stretch>
            <a:fillRect/>
          </a:stretch>
        </p:blipFill>
        <p:spPr bwMode="auto">
          <a:xfrm>
            <a:off x="4067175" y="1371600"/>
            <a:ext cx="5076825" cy="437515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4495800" y="230188"/>
            <a:ext cx="4267200" cy="1293812"/>
          </a:xfrm>
        </p:spPr>
        <p:txBody>
          <a:bodyPr/>
          <a:lstStyle/>
          <a:p>
            <a:pPr eaLnBrk="1" hangingPunct="1"/>
            <a:r>
              <a:rPr lang="en-US" smtClean="0"/>
              <a:t>Estuaries- Mixed Waters</a:t>
            </a:r>
          </a:p>
        </p:txBody>
      </p:sp>
      <p:sp>
        <p:nvSpPr>
          <p:cNvPr id="88067" name="Content Placeholder 2"/>
          <p:cNvSpPr>
            <a:spLocks noGrp="1"/>
          </p:cNvSpPr>
          <p:nvPr>
            <p:ph sz="half" idx="1"/>
          </p:nvPr>
        </p:nvSpPr>
        <p:spPr>
          <a:xfrm>
            <a:off x="381000" y="228600"/>
            <a:ext cx="3886200" cy="5943600"/>
          </a:xfrm>
        </p:spPr>
        <p:txBody>
          <a:bodyPr/>
          <a:lstStyle/>
          <a:p>
            <a:pPr eaLnBrk="1" hangingPunct="1"/>
            <a:r>
              <a:rPr lang="en-US" smtClean="0"/>
              <a:t>A coastal body of water, partially surrounded by land</a:t>
            </a:r>
          </a:p>
          <a:p>
            <a:pPr eaLnBrk="1" hangingPunct="1"/>
            <a:r>
              <a:rPr lang="en-US" smtClean="0"/>
              <a:t>Where freshwater and ocean water mix</a:t>
            </a:r>
          </a:p>
          <a:p>
            <a:pPr eaLnBrk="1" hangingPunct="1"/>
            <a:r>
              <a:rPr lang="en-US" smtClean="0"/>
              <a:t>Salt is more dense and enters an estuary along the bottom</a:t>
            </a:r>
          </a:p>
        </p:txBody>
      </p:sp>
      <p:sp>
        <p:nvSpPr>
          <p:cNvPr id="88068" name="Content Placeholder 3"/>
          <p:cNvSpPr>
            <a:spLocks noGrp="1"/>
          </p:cNvSpPr>
          <p:nvPr>
            <p:ph sz="half" idx="2"/>
          </p:nvPr>
        </p:nvSpPr>
        <p:spPr>
          <a:xfrm>
            <a:off x="4648200" y="1411288"/>
            <a:ext cx="4114800" cy="5429250"/>
          </a:xfrm>
        </p:spPr>
        <p:txBody>
          <a:bodyPr/>
          <a:lstStyle/>
          <a:p>
            <a:pPr eaLnBrk="1" hangingPunct="1"/>
            <a:r>
              <a:rPr lang="en-US" sz="2400" dirty="0" smtClean="0"/>
              <a:t>Salinity varies</a:t>
            </a:r>
          </a:p>
          <a:p>
            <a:pPr eaLnBrk="1" hangingPunct="1"/>
            <a:r>
              <a:rPr lang="en-US" sz="2400" dirty="0" smtClean="0"/>
              <a:t>Changes with tide and rainfall</a:t>
            </a:r>
          </a:p>
          <a:p>
            <a:pPr eaLnBrk="1" hangingPunct="1"/>
            <a:r>
              <a:rPr lang="en-US" sz="2400" dirty="0" smtClean="0"/>
              <a:t> abundant supply of food and shelter bacteria quickly recycle nutrients, recycling them</a:t>
            </a:r>
          </a:p>
          <a:p>
            <a:pPr eaLnBrk="1" hangingPunct="1"/>
            <a:r>
              <a:rPr lang="en-US" sz="2400" dirty="0" smtClean="0"/>
              <a:t>Commercially important</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rrowheads="1"/>
          </p:cNvSpPr>
          <p:nvPr>
            <p:ph type="title"/>
          </p:nvPr>
        </p:nvSpPr>
        <p:spPr>
          <a:xfrm>
            <a:off x="4876800" y="230188"/>
            <a:ext cx="3886200" cy="2360612"/>
          </a:xfrm>
        </p:spPr>
        <p:txBody>
          <a:bodyPr/>
          <a:lstStyle/>
          <a:p>
            <a:pPr eaLnBrk="1" hangingPunct="1"/>
            <a:r>
              <a:rPr lang="en-US" smtClean="0"/>
              <a:t>Aquatic </a:t>
            </a:r>
            <a:r>
              <a:rPr lang="en-US" u="sng" smtClean="0">
                <a:latin typeface="Comic Sans MS" pitchFamily="66" charset="0"/>
              </a:rPr>
              <a:t>Estuary</a:t>
            </a:r>
            <a:r>
              <a:rPr lang="en-US" smtClean="0">
                <a:latin typeface="Comic Sans MS" pitchFamily="66" charset="0"/>
              </a:rPr>
              <a:t> </a:t>
            </a:r>
          </a:p>
        </p:txBody>
      </p:sp>
      <p:sp>
        <p:nvSpPr>
          <p:cNvPr id="412676" name="Rectangle 4"/>
          <p:cNvSpPr>
            <a:spLocks noGrp="1" noChangeArrowheads="1"/>
          </p:cNvSpPr>
          <p:nvPr>
            <p:ph idx="1"/>
          </p:nvPr>
        </p:nvSpPr>
        <p:spPr>
          <a:xfrm>
            <a:off x="152400" y="228600"/>
            <a:ext cx="3733800" cy="6248400"/>
          </a:xfrm>
        </p:spPr>
        <p:txBody>
          <a:bodyPr>
            <a:normAutofit fontScale="77500" lnSpcReduction="20000"/>
          </a:bodyPr>
          <a:lstStyle/>
          <a:p>
            <a:pPr eaLnBrk="1" hangingPunct="1">
              <a:lnSpc>
                <a:spcPct val="160000"/>
              </a:lnSpc>
              <a:buFont typeface="Wingdings" pitchFamily="2" charset="2"/>
              <a:buNone/>
              <a:defRPr/>
            </a:pPr>
            <a:r>
              <a:rPr lang="en-US" sz="4800" b="1" dirty="0"/>
              <a:t>mixed water (Brackish)</a:t>
            </a:r>
          </a:p>
          <a:p>
            <a:pPr eaLnBrk="1" hangingPunct="1">
              <a:lnSpc>
                <a:spcPct val="160000"/>
              </a:lnSpc>
              <a:defRPr/>
            </a:pPr>
            <a:r>
              <a:rPr lang="en-US" sz="4100" b="1" dirty="0" smtClean="0">
                <a:latin typeface="Comic Sans MS" pitchFamily="66" charset="0"/>
              </a:rPr>
              <a:t>shallow</a:t>
            </a:r>
            <a:r>
              <a:rPr lang="en-US" sz="4100" b="1" dirty="0">
                <a:latin typeface="Comic Sans MS" pitchFamily="66" charset="0"/>
              </a:rPr>
              <a:t>, warm- acts as a nutrient trap.</a:t>
            </a:r>
          </a:p>
          <a:p>
            <a:pPr eaLnBrk="1" hangingPunct="1">
              <a:lnSpc>
                <a:spcPct val="160000"/>
              </a:lnSpc>
              <a:defRPr/>
            </a:pPr>
            <a:r>
              <a:rPr lang="en-US" sz="4100" b="1" dirty="0">
                <a:latin typeface="Comic Sans MS" pitchFamily="66" charset="0"/>
              </a:rPr>
              <a:t>nurseries of the sea</a:t>
            </a:r>
            <a:endParaRPr lang="en-US" sz="3100" dirty="0"/>
          </a:p>
          <a:p>
            <a:pPr eaLnBrk="1" hangingPunct="1">
              <a:buFont typeface="Wingdings" pitchFamily="2" charset="2"/>
              <a:buNone/>
              <a:defRPr/>
            </a:pPr>
            <a:endParaRPr lang="en-US" sz="4800" b="1" dirty="0"/>
          </a:p>
        </p:txBody>
      </p:sp>
      <p:pic>
        <p:nvPicPr>
          <p:cNvPr id="89092" name="Picture 3" descr="Estuary"/>
          <p:cNvPicPr>
            <a:picLocks noChangeAspect="1" noChangeArrowheads="1"/>
          </p:cNvPicPr>
          <p:nvPr/>
        </p:nvPicPr>
        <p:blipFill>
          <a:blip r:embed="rId3" cstate="print"/>
          <a:srcRect/>
          <a:stretch>
            <a:fillRect/>
          </a:stretch>
        </p:blipFill>
        <p:spPr bwMode="auto">
          <a:xfrm>
            <a:off x="3640138" y="3276600"/>
            <a:ext cx="5503862" cy="27003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rrowheads="1"/>
          </p:cNvSpPr>
          <p:nvPr>
            <p:ph type="title"/>
          </p:nvPr>
        </p:nvSpPr>
        <p:spPr/>
        <p:txBody>
          <a:bodyPr/>
          <a:lstStyle/>
          <a:p>
            <a:pPr eaLnBrk="1" hangingPunct="1"/>
            <a:r>
              <a:rPr lang="en-US" smtClean="0"/>
              <a:t>Intertidal Zone</a:t>
            </a:r>
          </a:p>
        </p:txBody>
      </p:sp>
      <p:sp>
        <p:nvSpPr>
          <p:cNvPr id="370691" name="Rectangle 3"/>
          <p:cNvSpPr>
            <a:spLocks noGrp="1" noChangeArrowheads="1"/>
          </p:cNvSpPr>
          <p:nvPr>
            <p:ph sz="half" idx="1"/>
          </p:nvPr>
        </p:nvSpPr>
        <p:spPr>
          <a:xfrm>
            <a:off x="457200" y="1600200"/>
            <a:ext cx="4033838" cy="4525963"/>
          </a:xfrm>
        </p:spPr>
        <p:txBody>
          <a:bodyPr rtlCol="0">
            <a:normAutofit fontScale="92500"/>
          </a:bodyPr>
          <a:lstStyle/>
          <a:p>
            <a:pPr eaLnBrk="1" fontAlgn="auto" hangingPunct="1">
              <a:spcAft>
                <a:spcPts val="0"/>
              </a:spcAft>
              <a:buFont typeface="Arial" pitchFamily="34" charset="0"/>
              <a:buChar char="•"/>
              <a:defRPr/>
            </a:pPr>
            <a:r>
              <a:rPr lang="en-US" sz="2400" b="1"/>
              <a:t>-most difficult zone for org. to live</a:t>
            </a:r>
          </a:p>
          <a:p>
            <a:pPr eaLnBrk="1" fontAlgn="auto" hangingPunct="1">
              <a:spcAft>
                <a:spcPts val="0"/>
              </a:spcAft>
              <a:buFont typeface="Arial" pitchFamily="34" charset="0"/>
              <a:buChar char="•"/>
              <a:defRPr/>
            </a:pPr>
            <a:r>
              <a:rPr lang="en-US" sz="2400" b="1"/>
              <a:t>must tolerate radical changes in env.</a:t>
            </a:r>
          </a:p>
          <a:p>
            <a:pPr eaLnBrk="1" fontAlgn="auto" hangingPunct="1">
              <a:spcAft>
                <a:spcPts val="0"/>
              </a:spcAft>
              <a:buFont typeface="Arial" pitchFamily="34" charset="0"/>
              <a:buChar char="•"/>
              <a:defRPr/>
            </a:pPr>
            <a:r>
              <a:rPr lang="en-US" sz="2400" b="1"/>
              <a:t>1-2 times /day submerged in ocean water-rest of the time exposed to air and sunlight</a:t>
            </a:r>
            <a:r>
              <a:rPr lang="en-US" sz="1800" b="1"/>
              <a:t> </a:t>
            </a:r>
            <a:endParaRPr lang="en-US" sz="1800"/>
          </a:p>
        </p:txBody>
      </p:sp>
      <p:sp>
        <p:nvSpPr>
          <p:cNvPr id="370692" name="Rectangle 4"/>
          <p:cNvSpPr>
            <a:spLocks noGrp="1" noChangeArrowheads="1"/>
          </p:cNvSpPr>
          <p:nvPr>
            <p:ph sz="half" idx="2"/>
          </p:nvPr>
        </p:nvSpPr>
        <p:spPr>
          <a:xfrm>
            <a:off x="4652963" y="1600200"/>
            <a:ext cx="4033837" cy="4525963"/>
          </a:xfrm>
        </p:spPr>
        <p:txBody>
          <a:bodyPr rtlCol="0">
            <a:normAutofit fontScale="92500"/>
          </a:bodyPr>
          <a:lstStyle/>
          <a:p>
            <a:pPr eaLnBrk="1" fontAlgn="auto" hangingPunct="1">
              <a:spcAft>
                <a:spcPts val="0"/>
              </a:spcAft>
              <a:buFont typeface="Arial" pitchFamily="34" charset="0"/>
              <a:buChar char="•"/>
              <a:defRPr/>
            </a:pPr>
            <a:r>
              <a:rPr lang="en-US" sz="2400" b="1"/>
              <a:t> </a:t>
            </a:r>
            <a:r>
              <a:rPr lang="en-US" b="1"/>
              <a:t>org- adapt by </a:t>
            </a:r>
          </a:p>
          <a:p>
            <a:pPr eaLnBrk="1" fontAlgn="auto" hangingPunct="1">
              <a:spcAft>
                <a:spcPts val="0"/>
              </a:spcAft>
              <a:buFont typeface="Arial" pitchFamily="34" charset="0"/>
              <a:buChar char="•"/>
              <a:defRPr/>
            </a:pPr>
            <a:r>
              <a:rPr lang="en-US" b="1"/>
              <a:t>burrowing( clams), </a:t>
            </a:r>
          </a:p>
          <a:p>
            <a:pPr eaLnBrk="1" fontAlgn="auto" hangingPunct="1">
              <a:spcAft>
                <a:spcPts val="0"/>
              </a:spcAft>
              <a:buFont typeface="Arial" pitchFamily="34" charset="0"/>
              <a:buChar char="•"/>
              <a:defRPr/>
            </a:pPr>
            <a:r>
              <a:rPr lang="en-US" b="1"/>
              <a:t>Attach to rocks- barnacles &amp; seaweed</a:t>
            </a:r>
          </a:p>
          <a:p>
            <a:pPr eaLnBrk="1" fontAlgn="auto" hangingPunct="1">
              <a:spcAft>
                <a:spcPts val="0"/>
              </a:spcAft>
              <a:buFont typeface="Arial" pitchFamily="34" charset="0"/>
              <a:buChar char="•"/>
              <a:defRPr/>
            </a:pPr>
            <a:r>
              <a:rPr lang="en-US" b="1"/>
              <a:t>cling to rocks with feet or suckers- snails, sea urchin &amp; starfish</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pPr eaLnBrk="1" hangingPunct="1"/>
            <a:r>
              <a:rPr lang="en-US" smtClean="0"/>
              <a:t>Intertidal Zone</a:t>
            </a:r>
          </a:p>
        </p:txBody>
      </p:sp>
      <p:sp>
        <p:nvSpPr>
          <p:cNvPr id="91139" name="Content Placeholder 2"/>
          <p:cNvSpPr>
            <a:spLocks noGrp="1"/>
          </p:cNvSpPr>
          <p:nvPr>
            <p:ph sz="half" idx="1"/>
          </p:nvPr>
        </p:nvSpPr>
        <p:spPr>
          <a:xfrm>
            <a:off x="381000" y="1411288"/>
            <a:ext cx="4114800" cy="5367337"/>
          </a:xfrm>
        </p:spPr>
        <p:txBody>
          <a:bodyPr/>
          <a:lstStyle/>
          <a:p>
            <a:pPr eaLnBrk="1" hangingPunct="1"/>
            <a:r>
              <a:rPr lang="en-US" smtClean="0"/>
              <a:t>Effect of Tides</a:t>
            </a:r>
          </a:p>
          <a:p>
            <a:pPr eaLnBrk="1" hangingPunct="1"/>
            <a:r>
              <a:rPr lang="en-US" smtClean="0"/>
              <a:t>Gravity of moon and sun cause tides</a:t>
            </a:r>
          </a:p>
          <a:p>
            <a:pPr eaLnBrk="1" hangingPunct="1"/>
            <a:r>
              <a:rPr lang="en-US" smtClean="0"/>
              <a:t>Depends on the slope of the land &amp; differences between high &amp; low tides</a:t>
            </a:r>
          </a:p>
        </p:txBody>
      </p:sp>
      <p:sp>
        <p:nvSpPr>
          <p:cNvPr id="91140" name="Content Placeholder 3"/>
          <p:cNvSpPr>
            <a:spLocks noGrp="1"/>
          </p:cNvSpPr>
          <p:nvPr>
            <p:ph sz="half" idx="2"/>
          </p:nvPr>
        </p:nvSpPr>
        <p:spPr>
          <a:xfrm>
            <a:off x="4648200" y="1411288"/>
            <a:ext cx="4114800" cy="2139950"/>
          </a:xfrm>
        </p:spPr>
        <p:txBody>
          <a:bodyPr/>
          <a:lstStyle/>
          <a:p>
            <a:pPr eaLnBrk="1" hangingPunct="1"/>
            <a:r>
              <a:rPr lang="en-US" smtClean="0"/>
              <a:t>Levels of sunlight, nutrients and oxygen vary.</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rrowheads="1"/>
          </p:cNvSpPr>
          <p:nvPr>
            <p:ph type="title"/>
          </p:nvPr>
        </p:nvSpPr>
        <p:spPr/>
        <p:txBody>
          <a:bodyPr/>
          <a:lstStyle/>
          <a:p>
            <a:pPr eaLnBrk="1" hangingPunct="1"/>
            <a:r>
              <a:rPr lang="en-US" sz="4800" smtClean="0">
                <a:latin typeface="Times New Roman" pitchFamily="18" charset="0"/>
              </a:rPr>
              <a:t>Aquatic divided into</a:t>
            </a:r>
          </a:p>
        </p:txBody>
      </p:sp>
      <p:sp>
        <p:nvSpPr>
          <p:cNvPr id="7" name="Text Placeholder 6"/>
          <p:cNvSpPr>
            <a:spLocks noGrp="1"/>
          </p:cNvSpPr>
          <p:nvPr>
            <p:ph type="body" idx="1"/>
          </p:nvPr>
        </p:nvSpPr>
        <p:spPr/>
        <p:txBody>
          <a:bodyPr rtlCol="0">
            <a:noAutofit/>
          </a:bodyPr>
          <a:lstStyle/>
          <a:p>
            <a:pPr eaLnBrk="1" fontAlgn="auto" hangingPunct="1">
              <a:spcAft>
                <a:spcPts val="0"/>
              </a:spcAft>
              <a:buFont typeface="Arial" pitchFamily="34" charset="0"/>
              <a:buNone/>
              <a:defRPr/>
            </a:pPr>
            <a:r>
              <a:rPr lang="en-US" sz="2800" dirty="0" smtClean="0">
                <a:latin typeface="+mj-lt"/>
              </a:rPr>
              <a:t>Freshwater </a:t>
            </a:r>
            <a:endParaRPr lang="en-US" sz="2800" dirty="0">
              <a:latin typeface="+mj-lt"/>
            </a:endParaRPr>
          </a:p>
        </p:txBody>
      </p:sp>
      <p:sp>
        <p:nvSpPr>
          <p:cNvPr id="64516" name="Rectangle 3"/>
          <p:cNvSpPr>
            <a:spLocks noGrp="1" noChangeArrowheads="1"/>
          </p:cNvSpPr>
          <p:nvPr>
            <p:ph sz="half" idx="2"/>
          </p:nvPr>
        </p:nvSpPr>
        <p:spPr/>
        <p:txBody>
          <a:bodyPr/>
          <a:lstStyle/>
          <a:p>
            <a:pPr eaLnBrk="1" hangingPunct="1">
              <a:spcBef>
                <a:spcPts val="1000"/>
              </a:spcBef>
            </a:pPr>
            <a:r>
              <a:rPr lang="en-US" sz="3200" b="1" smtClean="0"/>
              <a:t>zones of a lake</a:t>
            </a:r>
          </a:p>
          <a:p>
            <a:pPr eaLnBrk="1" hangingPunct="1">
              <a:spcBef>
                <a:spcPts val="1000"/>
              </a:spcBef>
            </a:pPr>
            <a:r>
              <a:rPr lang="en-US" sz="3200" b="1" smtClean="0"/>
              <a:t>Estuaries</a:t>
            </a:r>
          </a:p>
          <a:p>
            <a:pPr eaLnBrk="1" hangingPunct="1">
              <a:spcBef>
                <a:spcPts val="1000"/>
              </a:spcBef>
            </a:pPr>
            <a:r>
              <a:rPr lang="en-US" sz="3200" b="1" smtClean="0"/>
              <a:t>salt marshes</a:t>
            </a:r>
          </a:p>
          <a:p>
            <a:pPr eaLnBrk="1" hangingPunct="1">
              <a:lnSpc>
                <a:spcPct val="88000"/>
              </a:lnSpc>
              <a:spcBef>
                <a:spcPts val="1000"/>
              </a:spcBef>
              <a:buFont typeface="Wingdings" pitchFamily="2" charset="2"/>
              <a:buNone/>
            </a:pPr>
            <a:endParaRPr lang="en-US" sz="4000" b="1" smtClean="0">
              <a:latin typeface="Times New Roman" pitchFamily="18" charset="0"/>
            </a:endParaRPr>
          </a:p>
        </p:txBody>
      </p:sp>
      <p:sp>
        <p:nvSpPr>
          <p:cNvPr id="8" name="Text Placeholder 7"/>
          <p:cNvSpPr>
            <a:spLocks noGrp="1"/>
          </p:cNvSpPr>
          <p:nvPr>
            <p:ph type="body" sz="quarter" idx="3"/>
          </p:nvPr>
        </p:nvSpPr>
        <p:spPr/>
        <p:txBody>
          <a:bodyPr rtlCol="0">
            <a:noAutofit/>
          </a:bodyPr>
          <a:lstStyle/>
          <a:p>
            <a:pPr eaLnBrk="1" fontAlgn="auto" hangingPunct="1">
              <a:spcAft>
                <a:spcPts val="0"/>
              </a:spcAft>
              <a:buFont typeface="Arial" pitchFamily="34" charset="0"/>
              <a:buNone/>
              <a:defRPr/>
            </a:pPr>
            <a:r>
              <a:rPr lang="en-US" sz="2800" dirty="0" smtClean="0">
                <a:latin typeface="+mj-lt"/>
              </a:rPr>
              <a:t>Saltwater</a:t>
            </a:r>
            <a:endParaRPr lang="en-US" sz="2800" dirty="0">
              <a:latin typeface="+mj-lt"/>
            </a:endParaRPr>
          </a:p>
        </p:txBody>
      </p:sp>
      <p:sp>
        <p:nvSpPr>
          <p:cNvPr id="64518" name="Rectangle 4"/>
          <p:cNvSpPr>
            <a:spLocks noGrp="1" noChangeArrowheads="1"/>
          </p:cNvSpPr>
          <p:nvPr>
            <p:ph sz="quarter" idx="4"/>
          </p:nvPr>
        </p:nvSpPr>
        <p:spPr/>
        <p:txBody>
          <a:bodyPr/>
          <a:lstStyle/>
          <a:p>
            <a:pPr eaLnBrk="1" hangingPunct="1">
              <a:spcBef>
                <a:spcPts val="1000"/>
              </a:spcBef>
            </a:pPr>
            <a:r>
              <a:rPr lang="en-US" sz="3200" b="1" smtClean="0"/>
              <a:t>sea shores</a:t>
            </a:r>
          </a:p>
          <a:p>
            <a:pPr eaLnBrk="1" hangingPunct="1">
              <a:spcBef>
                <a:spcPts val="1000"/>
              </a:spcBef>
            </a:pPr>
            <a:r>
              <a:rPr lang="en-US" sz="3200" b="1" smtClean="0"/>
              <a:t>coral reefs </a:t>
            </a:r>
          </a:p>
          <a:p>
            <a:pPr eaLnBrk="1" hangingPunct="1">
              <a:spcBef>
                <a:spcPts val="1000"/>
              </a:spcBef>
            </a:pPr>
            <a:r>
              <a:rPr lang="en-US" sz="3200" b="1" smtClean="0"/>
              <a:t>ocean</a:t>
            </a:r>
          </a:p>
          <a:p>
            <a:pPr eaLnBrk="1" hangingPunct="1">
              <a:lnSpc>
                <a:spcPct val="90000"/>
              </a:lnSpc>
            </a:pPr>
            <a:endParaRPr lang="en-US" sz="3600" smtClean="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p:cNvSpPr>
            <a:spLocks noGrp="1"/>
          </p:cNvSpPr>
          <p:nvPr>
            <p:ph type="title"/>
          </p:nvPr>
        </p:nvSpPr>
        <p:spPr>
          <a:xfrm>
            <a:off x="381000" y="230188"/>
            <a:ext cx="8382000" cy="665162"/>
          </a:xfrm>
        </p:spPr>
        <p:txBody>
          <a:bodyPr/>
          <a:lstStyle/>
          <a:p>
            <a:pPr eaLnBrk="1" hangingPunct="1"/>
            <a:r>
              <a:rPr lang="en-US" altLang="en-US" b="1" smtClean="0">
                <a:solidFill>
                  <a:schemeClr val="tx2"/>
                </a:solidFill>
                <a:latin typeface="Times" pitchFamily="18" charset="0"/>
              </a:rPr>
              <a:t>The effects of tides</a:t>
            </a:r>
            <a:endParaRPr lang="en-US" smtClean="0"/>
          </a:p>
        </p:txBody>
      </p:sp>
      <p:sp>
        <p:nvSpPr>
          <p:cNvPr id="92163" name="Text Placeholder 5"/>
          <p:cNvSpPr>
            <a:spLocks noGrp="1"/>
          </p:cNvSpPr>
          <p:nvPr>
            <p:ph type="body" idx="1"/>
          </p:nvPr>
        </p:nvSpPr>
        <p:spPr>
          <a:xfrm>
            <a:off x="381000" y="941388"/>
            <a:ext cx="7924800" cy="735012"/>
          </a:xfrm>
        </p:spPr>
        <p:txBody>
          <a:bodyPr/>
          <a:lstStyle/>
          <a:p>
            <a:pPr marL="342900" indent="-342900" eaLnBrk="1" hangingPunct="1">
              <a:buFontTx/>
              <a:buChar char="•"/>
            </a:pPr>
            <a:r>
              <a:rPr lang="en-US" altLang="en-US" sz="2800" smtClean="0">
                <a:latin typeface="Times" pitchFamily="18" charset="0"/>
              </a:rPr>
              <a:t>Intertidal zones differ in rockiness and wave action.</a:t>
            </a:r>
            <a:endParaRPr lang="en-US" altLang="en-US" sz="2800" i="1" smtClean="0">
              <a:latin typeface="Times" pitchFamily="18" charset="0"/>
            </a:endParaRPr>
          </a:p>
        </p:txBody>
      </p:sp>
      <p:sp>
        <p:nvSpPr>
          <p:cNvPr id="92164" name="Content Placeholder 6"/>
          <p:cNvSpPr>
            <a:spLocks noGrp="1"/>
          </p:cNvSpPr>
          <p:nvPr>
            <p:ph sz="half" idx="2"/>
          </p:nvPr>
        </p:nvSpPr>
        <p:spPr>
          <a:xfrm>
            <a:off x="381000" y="2174875"/>
            <a:ext cx="4114800" cy="2154238"/>
          </a:xfrm>
        </p:spPr>
        <p:txBody>
          <a:bodyPr/>
          <a:lstStyle/>
          <a:p>
            <a:pPr eaLnBrk="1" hangingPunct="1">
              <a:lnSpc>
                <a:spcPct val="100000"/>
              </a:lnSpc>
              <a:buFontTx/>
              <a:buChar char="•"/>
            </a:pPr>
            <a:r>
              <a:rPr lang="en-US" altLang="en-US" smtClean="0">
                <a:latin typeface="Times" pitchFamily="18" charset="0"/>
              </a:rPr>
              <a:t>If the shore is rocky, waves constantly threaten to wash organisms into deeper water.</a:t>
            </a:r>
            <a:endParaRPr lang="en-US" altLang="en-US" i="1" smtClean="0">
              <a:latin typeface="Times" pitchFamily="18" charset="0"/>
            </a:endParaRPr>
          </a:p>
        </p:txBody>
      </p:sp>
      <p:sp>
        <p:nvSpPr>
          <p:cNvPr id="92165" name="Text Placeholder 7"/>
          <p:cNvSpPr>
            <a:spLocks noGrp="1"/>
          </p:cNvSpPr>
          <p:nvPr>
            <p:ph type="body" sz="quarter" idx="3"/>
          </p:nvPr>
        </p:nvSpPr>
        <p:spPr>
          <a:xfrm>
            <a:off x="4646613" y="1757363"/>
            <a:ext cx="4116387" cy="346075"/>
          </a:xfrm>
        </p:spPr>
        <p:txBody>
          <a:bodyPr/>
          <a:lstStyle/>
          <a:p>
            <a:pPr eaLnBrk="1" hangingPunct="1"/>
            <a:r>
              <a:rPr lang="en-US" altLang="en-US" smtClean="0">
                <a:latin typeface="Times" pitchFamily="18" charset="0"/>
              </a:rPr>
              <a:t>If the shore is sandy, </a:t>
            </a:r>
            <a:endParaRPr lang="en-US" smtClean="0"/>
          </a:p>
        </p:txBody>
      </p:sp>
      <p:sp>
        <p:nvSpPr>
          <p:cNvPr id="92166" name="Content Placeholder 8"/>
          <p:cNvSpPr>
            <a:spLocks noGrp="1"/>
          </p:cNvSpPr>
          <p:nvPr>
            <p:ph sz="quarter" idx="4"/>
          </p:nvPr>
        </p:nvSpPr>
        <p:spPr>
          <a:xfrm>
            <a:off x="4645025" y="2174875"/>
            <a:ext cx="4117975" cy="1870075"/>
          </a:xfrm>
        </p:spPr>
        <p:txBody>
          <a:bodyPr/>
          <a:lstStyle/>
          <a:p>
            <a:pPr eaLnBrk="1" hangingPunct="1"/>
            <a:r>
              <a:rPr lang="en-US" altLang="en-US" smtClean="0">
                <a:latin typeface="Times" pitchFamily="18" charset="0"/>
              </a:rPr>
              <a:t>wave action keeps the bottom in constant motion</a:t>
            </a:r>
            <a:endParaRPr lang="en-US" smtClean="0"/>
          </a:p>
        </p:txBody>
      </p:sp>
      <p:pic>
        <p:nvPicPr>
          <p:cNvPr id="92167" name="Picture 16" descr="rocky shoreline"/>
          <p:cNvPicPr>
            <a:picLocks noChangeAspect="1" noChangeArrowheads="1"/>
          </p:cNvPicPr>
          <p:nvPr/>
        </p:nvPicPr>
        <p:blipFill>
          <a:blip r:embed="rId2" cstate="print"/>
          <a:srcRect/>
          <a:stretch>
            <a:fillRect/>
          </a:stretch>
        </p:blipFill>
        <p:spPr bwMode="auto">
          <a:xfrm>
            <a:off x="381000" y="4286250"/>
            <a:ext cx="3429000" cy="2571750"/>
          </a:xfrm>
          <a:prstGeom prst="rect">
            <a:avLst/>
          </a:prstGeom>
          <a:noFill/>
          <a:ln w="9525">
            <a:noFill/>
            <a:miter lim="800000"/>
            <a:headEnd/>
            <a:tailEnd/>
          </a:ln>
        </p:spPr>
      </p:pic>
      <p:pic>
        <p:nvPicPr>
          <p:cNvPr id="92168" name="Picture 16" descr="sandy beach"/>
          <p:cNvPicPr>
            <a:picLocks noChangeAspect="1" noChangeArrowheads="1"/>
          </p:cNvPicPr>
          <p:nvPr/>
        </p:nvPicPr>
        <p:blipFill>
          <a:blip r:embed="rId3" cstate="print"/>
          <a:srcRect/>
          <a:stretch>
            <a:fillRect/>
          </a:stretch>
        </p:blipFill>
        <p:spPr bwMode="auto">
          <a:xfrm>
            <a:off x="5105400" y="4514850"/>
            <a:ext cx="3124200" cy="234315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Rot="1" noChangeArrowheads="1"/>
          </p:cNvSpPr>
          <p:nvPr>
            <p:ph type="title"/>
          </p:nvPr>
        </p:nvSpPr>
        <p:spPr/>
        <p:txBody>
          <a:bodyPr rtlCol="0">
            <a:normAutofit fontScale="90000"/>
          </a:bodyPr>
          <a:lstStyle/>
          <a:p>
            <a:pPr eaLnBrk="1" fontAlgn="auto" hangingPunct="1">
              <a:spcAft>
                <a:spcPts val="0"/>
              </a:spcAft>
              <a:defRPr/>
            </a:pPr>
            <a:r>
              <a:rPr lang="en-US" sz="3600" dirty="0"/>
              <a:t>Marine </a:t>
            </a:r>
            <a:r>
              <a:rPr lang="en-US" sz="3600" dirty="0" smtClean="0"/>
              <a:t>Biomes</a:t>
            </a:r>
            <a:r>
              <a:rPr lang="en-US" sz="3600" dirty="0">
                <a:hlinkClick r:id="rId3" action="ppaction://hlinkfile"/>
              </a:rPr>
              <a:t/>
            </a:r>
            <a:br>
              <a:rPr lang="en-US" sz="3600" dirty="0">
                <a:hlinkClick r:id="rId3" action="ppaction://hlinkfile"/>
              </a:rPr>
            </a:br>
            <a:r>
              <a:rPr lang="en-US" sz="3600" dirty="0"/>
              <a:t>- coastal areas &amp; open ocean</a:t>
            </a:r>
          </a:p>
        </p:txBody>
      </p:sp>
      <p:sp>
        <p:nvSpPr>
          <p:cNvPr id="93187" name="Rectangle 3"/>
          <p:cNvSpPr>
            <a:spLocks noGrp="1" noChangeArrowheads="1"/>
          </p:cNvSpPr>
          <p:nvPr>
            <p:ph idx="1"/>
          </p:nvPr>
        </p:nvSpPr>
        <p:spPr>
          <a:xfrm>
            <a:off x="0" y="2057400"/>
            <a:ext cx="3352800" cy="4495800"/>
          </a:xfrm>
        </p:spPr>
        <p:txBody>
          <a:bodyPr/>
          <a:lstStyle/>
          <a:p>
            <a:pPr eaLnBrk="1" hangingPunct="1">
              <a:lnSpc>
                <a:spcPct val="90000"/>
              </a:lnSpc>
              <a:spcAft>
                <a:spcPts val="1200"/>
              </a:spcAft>
            </a:pPr>
            <a:r>
              <a:rPr lang="en-US" sz="2400" smtClean="0"/>
              <a:t> Life is concentrated in shallow water around the edges of continents where nutrients flow from the land.  </a:t>
            </a:r>
          </a:p>
          <a:p>
            <a:pPr eaLnBrk="1" hangingPunct="1">
              <a:lnSpc>
                <a:spcPct val="90000"/>
              </a:lnSpc>
            </a:pPr>
            <a:r>
              <a:rPr lang="en-US" sz="2400" smtClean="0"/>
              <a:t> plants - seaweed, phytoplankton, </a:t>
            </a:r>
          </a:p>
          <a:p>
            <a:pPr eaLnBrk="1" hangingPunct="1">
              <a:lnSpc>
                <a:spcPct val="90000"/>
              </a:lnSpc>
            </a:pPr>
            <a:r>
              <a:rPr lang="en-US" sz="2400" smtClean="0"/>
              <a:t>invertebrates and fish </a:t>
            </a:r>
          </a:p>
        </p:txBody>
      </p:sp>
      <p:pic>
        <p:nvPicPr>
          <p:cNvPr id="93188" name="Picture 4"/>
          <p:cNvPicPr>
            <a:picLocks noChangeAspect="1" noChangeArrowheads="1"/>
          </p:cNvPicPr>
          <p:nvPr/>
        </p:nvPicPr>
        <p:blipFill>
          <a:blip r:embed="rId4" cstate="print"/>
          <a:srcRect l="3177" t="1326"/>
          <a:stretch>
            <a:fillRect/>
          </a:stretch>
        </p:blipFill>
        <p:spPr bwMode="auto">
          <a:xfrm>
            <a:off x="3200400" y="2019300"/>
            <a:ext cx="5943600" cy="48387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rrowheads="1"/>
          </p:cNvSpPr>
          <p:nvPr>
            <p:ph type="title"/>
          </p:nvPr>
        </p:nvSpPr>
        <p:spPr/>
        <p:txBody>
          <a:bodyPr/>
          <a:lstStyle/>
          <a:p>
            <a:pPr eaLnBrk="1" hangingPunct="1"/>
            <a:r>
              <a:rPr lang="en-US" smtClean="0"/>
              <a:t>Chesapeake Bay</a:t>
            </a:r>
          </a:p>
        </p:txBody>
      </p:sp>
      <p:sp>
        <p:nvSpPr>
          <p:cNvPr id="94211" name="Rectangle 3"/>
          <p:cNvSpPr>
            <a:spLocks noGrp="1" noChangeArrowheads="1"/>
          </p:cNvSpPr>
          <p:nvPr>
            <p:ph idx="1"/>
          </p:nvPr>
        </p:nvSpPr>
        <p:spPr>
          <a:xfrm>
            <a:off x="685800" y="2057400"/>
            <a:ext cx="7924800" cy="4343400"/>
          </a:xfrm>
        </p:spPr>
        <p:txBody>
          <a:bodyPr/>
          <a:lstStyle/>
          <a:p>
            <a:pPr eaLnBrk="1" hangingPunct="1">
              <a:lnSpc>
                <a:spcPct val="90000"/>
              </a:lnSpc>
            </a:pPr>
            <a:r>
              <a:rPr lang="en-US" smtClean="0"/>
              <a:t>Largest estuary in US</a:t>
            </a:r>
          </a:p>
          <a:p>
            <a:pPr eaLnBrk="1" hangingPunct="1">
              <a:lnSpc>
                <a:spcPct val="90000"/>
              </a:lnSpc>
            </a:pPr>
            <a:r>
              <a:rPr lang="en-US" smtClean="0"/>
              <a:t>Damaged by pollution</a:t>
            </a:r>
          </a:p>
          <a:p>
            <a:pPr eaLnBrk="1" hangingPunct="1">
              <a:lnSpc>
                <a:spcPct val="90000"/>
              </a:lnSpc>
            </a:pPr>
            <a:r>
              <a:rPr lang="en-US" smtClean="0"/>
              <a:t>From industry, pesticides, wastewater</a:t>
            </a:r>
          </a:p>
          <a:p>
            <a:pPr eaLnBrk="1" hangingPunct="1">
              <a:lnSpc>
                <a:spcPct val="90000"/>
              </a:lnSpc>
            </a:pPr>
            <a:r>
              <a:rPr lang="en-US" smtClean="0"/>
              <a:t>Organisms began disappearing/dying</a:t>
            </a:r>
          </a:p>
          <a:p>
            <a:pPr eaLnBrk="1" hangingPunct="1">
              <a:lnSpc>
                <a:spcPct val="90000"/>
              </a:lnSpc>
            </a:pPr>
            <a:r>
              <a:rPr lang="en-US" smtClean="0"/>
              <a:t>Campaign to save it</a:t>
            </a:r>
          </a:p>
          <a:p>
            <a:pPr eaLnBrk="1" hangingPunct="1">
              <a:lnSpc>
                <a:spcPct val="90000"/>
              </a:lnSpc>
            </a:pPr>
            <a:r>
              <a:rPr lang="en-US" smtClean="0"/>
              <a:t>Reduced pollution, remove dams, reforest river banks</a:t>
            </a:r>
          </a:p>
          <a:p>
            <a:pPr eaLnBrk="1" hangingPunct="1">
              <a:lnSpc>
                <a:spcPct val="90000"/>
              </a:lnSpc>
            </a:pPr>
            <a:r>
              <a:rPr lang="en-US" smtClean="0"/>
              <a:t>NOT ENOUGH</a:t>
            </a:r>
          </a:p>
          <a:p>
            <a:pPr eaLnBrk="1" hangingPunct="1">
              <a:lnSpc>
                <a:spcPct val="90000"/>
              </a:lnSpc>
            </a:pPr>
            <a:r>
              <a:rPr lang="en-US" smtClean="0"/>
              <a:t>Increased population in area</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eaLnBrk="1" hangingPunct="1"/>
            <a:r>
              <a:rPr lang="en-US" smtClean="0"/>
              <a:t>Marine Biome</a:t>
            </a:r>
          </a:p>
        </p:txBody>
      </p:sp>
      <p:sp>
        <p:nvSpPr>
          <p:cNvPr id="95235" name="Content Placeholder 2"/>
          <p:cNvSpPr>
            <a:spLocks noGrp="1"/>
          </p:cNvSpPr>
          <p:nvPr>
            <p:ph sz="half" idx="1"/>
          </p:nvPr>
        </p:nvSpPr>
        <p:spPr>
          <a:xfrm>
            <a:off x="381000" y="990600"/>
            <a:ext cx="4114800" cy="5564188"/>
          </a:xfrm>
        </p:spPr>
        <p:txBody>
          <a:bodyPr/>
          <a:lstStyle/>
          <a:p>
            <a:pPr eaLnBrk="1" hangingPunct="1"/>
            <a:r>
              <a:rPr lang="en-US" sz="3200" smtClean="0"/>
              <a:t>Different parts of the ocean differ in abiotic factors</a:t>
            </a:r>
          </a:p>
          <a:p>
            <a:pPr eaLnBrk="1" hangingPunct="1"/>
            <a:r>
              <a:rPr lang="en-US" sz="3200" smtClean="0"/>
              <a:t>Salinity</a:t>
            </a:r>
          </a:p>
          <a:p>
            <a:pPr eaLnBrk="1" hangingPunct="1"/>
            <a:r>
              <a:rPr lang="en-US" sz="3200" smtClean="0"/>
              <a:t>Depth</a:t>
            </a:r>
          </a:p>
          <a:p>
            <a:pPr eaLnBrk="1" hangingPunct="1"/>
            <a:r>
              <a:rPr lang="en-US" sz="3200" smtClean="0"/>
              <a:t>Availability of light</a:t>
            </a:r>
          </a:p>
          <a:p>
            <a:pPr eaLnBrk="1" hangingPunct="1"/>
            <a:r>
              <a:rPr lang="en-US" sz="3200" smtClean="0"/>
              <a:t>temperature</a:t>
            </a:r>
          </a:p>
        </p:txBody>
      </p:sp>
      <p:sp>
        <p:nvSpPr>
          <p:cNvPr id="95236" name="Content Placeholder 3"/>
          <p:cNvSpPr>
            <a:spLocks noGrp="1"/>
          </p:cNvSpPr>
          <p:nvPr>
            <p:ph sz="half" idx="2"/>
          </p:nvPr>
        </p:nvSpPr>
        <p:spPr>
          <a:xfrm>
            <a:off x="4648200" y="1411288"/>
            <a:ext cx="4114800" cy="3792537"/>
          </a:xfrm>
        </p:spPr>
        <p:txBody>
          <a:bodyPr/>
          <a:lstStyle/>
          <a:p>
            <a:pPr eaLnBrk="1" hangingPunct="1"/>
            <a:r>
              <a:rPr lang="en-US" smtClean="0"/>
              <a:t>Most biomass is extremely small</a:t>
            </a:r>
          </a:p>
          <a:p>
            <a:pPr eaLnBrk="1" hangingPunct="1"/>
            <a:r>
              <a:rPr lang="en-US" smtClean="0"/>
              <a:t>They are the beginning of the food chain in the  oceans.</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rrowheads="1"/>
          </p:cNvSpPr>
          <p:nvPr>
            <p:ph type="title"/>
          </p:nvPr>
        </p:nvSpPr>
        <p:spPr/>
        <p:txBody>
          <a:bodyPr/>
          <a:lstStyle/>
          <a:p>
            <a:pPr eaLnBrk="1" hangingPunct="1"/>
            <a:r>
              <a:rPr lang="en-US" smtClean="0"/>
              <a:t>Marine Biomes</a:t>
            </a:r>
          </a:p>
        </p:txBody>
      </p:sp>
      <p:sp>
        <p:nvSpPr>
          <p:cNvPr id="368643" name="Rectangle 3"/>
          <p:cNvSpPr>
            <a:spLocks noGrp="1" noChangeArrowheads="1"/>
          </p:cNvSpPr>
          <p:nvPr>
            <p:ph sz="half" idx="1"/>
          </p:nvPr>
        </p:nvSpPr>
        <p:spPr>
          <a:xfrm>
            <a:off x="0" y="2057400"/>
            <a:ext cx="4457700" cy="4343400"/>
          </a:xfrm>
        </p:spPr>
        <p:txBody>
          <a:bodyPr rtlCol="0">
            <a:normAutofit fontScale="77500" lnSpcReduction="20000"/>
          </a:bodyPr>
          <a:lstStyle/>
          <a:p>
            <a:pPr eaLnBrk="1" fontAlgn="auto" hangingPunct="1">
              <a:spcAft>
                <a:spcPts val="0"/>
              </a:spcAft>
              <a:buFont typeface="Wingdings" pitchFamily="2" charset="2"/>
              <a:buNone/>
              <a:defRPr/>
            </a:pPr>
            <a:r>
              <a:rPr lang="en-US" sz="3200"/>
              <a:t>Salt Marshes-</a:t>
            </a:r>
            <a:r>
              <a:rPr lang="en-US"/>
              <a:t>Grass</a:t>
            </a:r>
          </a:p>
          <a:p>
            <a:pPr eaLnBrk="1" fontAlgn="auto" hangingPunct="1">
              <a:spcAft>
                <a:spcPts val="0"/>
              </a:spcAft>
              <a:buFont typeface="Wingdings" pitchFamily="2" charset="2"/>
              <a:buNone/>
              <a:defRPr/>
            </a:pPr>
            <a:r>
              <a:rPr lang="en-US" sz="3200"/>
              <a:t>Mangrove swamps-</a:t>
            </a:r>
          </a:p>
          <a:p>
            <a:pPr eaLnBrk="1" fontAlgn="auto" hangingPunct="1">
              <a:spcAft>
                <a:spcPts val="0"/>
              </a:spcAft>
              <a:buFont typeface="Arial" pitchFamily="34" charset="0"/>
              <a:buChar char="•"/>
              <a:defRPr/>
            </a:pPr>
            <a:r>
              <a:rPr lang="en-US"/>
              <a:t>Shoreline</a:t>
            </a:r>
          </a:p>
          <a:p>
            <a:pPr eaLnBrk="1" fontAlgn="auto" hangingPunct="1">
              <a:spcAft>
                <a:spcPts val="0"/>
              </a:spcAft>
              <a:buFont typeface="Arial" pitchFamily="34" charset="0"/>
              <a:buChar char="•"/>
              <a:defRPr/>
            </a:pPr>
            <a:r>
              <a:rPr lang="en-US"/>
              <a:t>Nutrient rich</a:t>
            </a:r>
          </a:p>
          <a:p>
            <a:pPr eaLnBrk="1" fontAlgn="auto" hangingPunct="1">
              <a:spcAft>
                <a:spcPts val="0"/>
              </a:spcAft>
              <a:buFont typeface="Arial" pitchFamily="34" charset="0"/>
              <a:buChar char="•"/>
              <a:defRPr/>
            </a:pPr>
            <a:r>
              <a:rPr lang="en-US"/>
              <a:t>Nursery</a:t>
            </a:r>
          </a:p>
          <a:p>
            <a:pPr eaLnBrk="1" fontAlgn="auto" hangingPunct="1">
              <a:spcAft>
                <a:spcPts val="0"/>
              </a:spcAft>
              <a:buFont typeface="Arial" pitchFamily="34" charset="0"/>
              <a:buChar char="•"/>
              <a:defRPr/>
            </a:pPr>
            <a:r>
              <a:rPr lang="en-US"/>
              <a:t>Absorb pollutants</a:t>
            </a:r>
          </a:p>
          <a:p>
            <a:pPr eaLnBrk="1" fontAlgn="auto" hangingPunct="1">
              <a:spcAft>
                <a:spcPts val="0"/>
              </a:spcAft>
              <a:buFont typeface="Arial" pitchFamily="34" charset="0"/>
              <a:buChar char="•"/>
              <a:defRPr/>
            </a:pPr>
            <a:r>
              <a:rPr lang="en-US"/>
              <a:t>Mangrove trees being destroyed</a:t>
            </a:r>
          </a:p>
          <a:p>
            <a:pPr eaLnBrk="1" fontAlgn="auto" hangingPunct="1">
              <a:spcAft>
                <a:spcPts val="0"/>
              </a:spcAft>
              <a:buFont typeface="Arial" pitchFamily="34" charset="0"/>
              <a:buChar char="•"/>
              <a:defRPr/>
            </a:pPr>
            <a:endParaRPr lang="en-US"/>
          </a:p>
        </p:txBody>
      </p:sp>
      <p:sp>
        <p:nvSpPr>
          <p:cNvPr id="368644" name="Rectangle 4"/>
          <p:cNvSpPr>
            <a:spLocks noGrp="1" noChangeArrowheads="1"/>
          </p:cNvSpPr>
          <p:nvPr>
            <p:ph sz="half" idx="2"/>
          </p:nvPr>
        </p:nvSpPr>
        <p:spPr>
          <a:xfrm>
            <a:off x="4652963" y="1600200"/>
            <a:ext cx="4033837" cy="4525963"/>
          </a:xfrm>
        </p:spPr>
        <p:txBody>
          <a:bodyPr rtlCol="0">
            <a:normAutofit fontScale="77500" lnSpcReduction="20000"/>
          </a:bodyPr>
          <a:lstStyle/>
          <a:p>
            <a:pPr eaLnBrk="1" fontAlgn="auto" hangingPunct="1">
              <a:lnSpc>
                <a:spcPct val="90000"/>
              </a:lnSpc>
              <a:spcAft>
                <a:spcPts val="0"/>
              </a:spcAft>
              <a:buFont typeface="Arial" pitchFamily="34" charset="0"/>
              <a:buChar char="•"/>
              <a:defRPr/>
            </a:pPr>
            <a:r>
              <a:rPr lang="en-US"/>
              <a:t>Rocky &amp; Sandy Shores</a:t>
            </a:r>
          </a:p>
          <a:p>
            <a:pPr eaLnBrk="1" fontAlgn="auto" hangingPunct="1">
              <a:lnSpc>
                <a:spcPct val="90000"/>
              </a:lnSpc>
              <a:spcAft>
                <a:spcPts val="0"/>
              </a:spcAft>
              <a:buFont typeface="Arial" pitchFamily="34" charset="0"/>
              <a:buChar char="•"/>
              <a:defRPr/>
            </a:pPr>
            <a:r>
              <a:rPr lang="en-US"/>
              <a:t>Rocky – attach? more organisms than sandy</a:t>
            </a:r>
          </a:p>
          <a:p>
            <a:pPr eaLnBrk="1" fontAlgn="auto" hangingPunct="1">
              <a:lnSpc>
                <a:spcPct val="90000"/>
              </a:lnSpc>
              <a:spcAft>
                <a:spcPts val="0"/>
              </a:spcAft>
              <a:buFont typeface="Arial" pitchFamily="34" charset="0"/>
              <a:buChar char="•"/>
              <a:defRPr/>
            </a:pPr>
            <a:r>
              <a:rPr lang="en-US"/>
              <a:t>Sandy- bury. Eat plankton in sand</a:t>
            </a:r>
          </a:p>
          <a:p>
            <a:pPr eaLnBrk="1" fontAlgn="auto" hangingPunct="1">
              <a:lnSpc>
                <a:spcPct val="90000"/>
              </a:lnSpc>
              <a:spcAft>
                <a:spcPts val="0"/>
              </a:spcAft>
              <a:buFont typeface="Arial" pitchFamily="34" charset="0"/>
              <a:buChar char="•"/>
              <a:defRPr/>
            </a:pPr>
            <a:r>
              <a:rPr lang="en-US"/>
              <a:t>Barrier Island- parallel to shore, protect wetlands</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rrowheads="1"/>
          </p:cNvSpPr>
          <p:nvPr>
            <p:ph type="title"/>
          </p:nvPr>
        </p:nvSpPr>
        <p:spPr>
          <a:xfrm>
            <a:off x="5486400" y="230188"/>
            <a:ext cx="3276600" cy="665162"/>
          </a:xfrm>
        </p:spPr>
        <p:txBody>
          <a:bodyPr/>
          <a:lstStyle/>
          <a:p>
            <a:pPr eaLnBrk="1" hangingPunct="1"/>
            <a:r>
              <a:rPr lang="en-US" b="1" smtClean="0">
                <a:latin typeface="Comic Sans MS" pitchFamily="66" charset="0"/>
              </a:rPr>
              <a:t>Oceans</a:t>
            </a:r>
          </a:p>
        </p:txBody>
      </p:sp>
      <p:sp>
        <p:nvSpPr>
          <p:cNvPr id="97283" name="Rectangle 3"/>
          <p:cNvSpPr>
            <a:spLocks noGrp="1" noChangeArrowheads="1"/>
          </p:cNvSpPr>
          <p:nvPr>
            <p:ph sz="half" idx="1"/>
          </p:nvPr>
        </p:nvSpPr>
        <p:spPr>
          <a:xfrm>
            <a:off x="228600" y="0"/>
            <a:ext cx="4191000" cy="6724650"/>
          </a:xfrm>
        </p:spPr>
        <p:txBody>
          <a:bodyPr/>
          <a:lstStyle/>
          <a:p>
            <a:pPr eaLnBrk="1" hangingPunct="1">
              <a:spcBef>
                <a:spcPts val="88"/>
              </a:spcBef>
            </a:pPr>
            <a:r>
              <a:rPr lang="en-US" b="1" u="sng" smtClean="0">
                <a:latin typeface="Comic Sans MS" pitchFamily="66" charset="0"/>
              </a:rPr>
              <a:t>Photic</a:t>
            </a:r>
            <a:r>
              <a:rPr lang="en-US" b="1" smtClean="0">
                <a:latin typeface="Comic Sans MS" pitchFamily="66" charset="0"/>
              </a:rPr>
              <a:t>- a shallow area where light reaches</a:t>
            </a:r>
          </a:p>
          <a:p>
            <a:pPr eaLnBrk="1" hangingPunct="1">
              <a:spcBef>
                <a:spcPts val="88"/>
              </a:spcBef>
            </a:pPr>
            <a:r>
              <a:rPr lang="en-US" smtClean="0">
                <a:latin typeface="Comic Sans MS" pitchFamily="66" charset="0"/>
              </a:rPr>
              <a:t>Coastlines</a:t>
            </a:r>
          </a:p>
          <a:p>
            <a:pPr eaLnBrk="1" hangingPunct="1">
              <a:spcBef>
                <a:spcPts val="88"/>
              </a:spcBef>
            </a:pPr>
            <a:r>
              <a:rPr lang="en-US" b="1" smtClean="0">
                <a:latin typeface="Comic Sans MS" pitchFamily="66" charset="0"/>
              </a:rPr>
              <a:t>Bays</a:t>
            </a:r>
          </a:p>
          <a:p>
            <a:pPr eaLnBrk="1" hangingPunct="1">
              <a:spcBef>
                <a:spcPts val="88"/>
              </a:spcBef>
            </a:pPr>
            <a:r>
              <a:rPr lang="en-US" smtClean="0">
                <a:latin typeface="Comic Sans MS" pitchFamily="66" charset="0"/>
              </a:rPr>
              <a:t>Rocky shores</a:t>
            </a:r>
          </a:p>
          <a:p>
            <a:pPr eaLnBrk="1" hangingPunct="1">
              <a:spcBef>
                <a:spcPts val="88"/>
              </a:spcBef>
            </a:pPr>
            <a:r>
              <a:rPr lang="en-US" b="1" smtClean="0">
                <a:latin typeface="Comic Sans MS" pitchFamily="66" charset="0"/>
              </a:rPr>
              <a:t>Shandy beaches</a:t>
            </a:r>
          </a:p>
          <a:p>
            <a:pPr eaLnBrk="1" hangingPunct="1">
              <a:spcBef>
                <a:spcPts val="88"/>
              </a:spcBef>
            </a:pPr>
            <a:r>
              <a:rPr lang="en-US" smtClean="0">
                <a:latin typeface="Comic Sans MS" pitchFamily="66" charset="0"/>
              </a:rPr>
              <a:t>Esturaries</a:t>
            </a:r>
          </a:p>
          <a:p>
            <a:pPr eaLnBrk="1" hangingPunct="1">
              <a:spcBef>
                <a:spcPts val="88"/>
              </a:spcBef>
            </a:pPr>
            <a:r>
              <a:rPr lang="en-US" b="1" smtClean="0">
                <a:latin typeface="Comic Sans MS" pitchFamily="66" charset="0"/>
              </a:rPr>
              <a:t>Coral reefs</a:t>
            </a:r>
            <a:endParaRPr lang="en-US" sz="4800" smtClean="0"/>
          </a:p>
        </p:txBody>
      </p:sp>
      <p:sp>
        <p:nvSpPr>
          <p:cNvPr id="97284" name="Rectangle 4"/>
          <p:cNvSpPr>
            <a:spLocks noGrp="1" noChangeArrowheads="1"/>
          </p:cNvSpPr>
          <p:nvPr>
            <p:ph sz="half" idx="2"/>
          </p:nvPr>
        </p:nvSpPr>
        <p:spPr>
          <a:xfrm>
            <a:off x="4648200" y="914400"/>
            <a:ext cx="4114800" cy="2790825"/>
          </a:xfrm>
        </p:spPr>
        <p:txBody>
          <a:bodyPr/>
          <a:lstStyle/>
          <a:p>
            <a:pPr eaLnBrk="1" hangingPunct="1"/>
            <a:r>
              <a:rPr lang="en-US" sz="4000" b="1" u="sng" smtClean="0">
                <a:latin typeface="Comic Sans MS" pitchFamily="66" charset="0"/>
              </a:rPr>
              <a:t>aphotic</a:t>
            </a:r>
            <a:r>
              <a:rPr lang="en-US" sz="4000" b="1" smtClean="0">
                <a:latin typeface="Comic Sans MS" pitchFamily="66" charset="0"/>
              </a:rPr>
              <a:t>- never receives light</a:t>
            </a:r>
          </a:p>
          <a:p>
            <a:pPr eaLnBrk="1" hangingPunct="1"/>
            <a:endParaRPr lang="en-US" sz="4000" b="1" smtClean="0">
              <a:latin typeface="Comic Sans MS" pitchFamily="66"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rrowheads="1"/>
          </p:cNvSpPr>
          <p:nvPr>
            <p:ph type="title"/>
          </p:nvPr>
        </p:nvSpPr>
        <p:spPr>
          <a:xfrm>
            <a:off x="4114800" y="0"/>
            <a:ext cx="4495800" cy="1143000"/>
          </a:xfrm>
        </p:spPr>
        <p:txBody>
          <a:bodyPr/>
          <a:lstStyle/>
          <a:p>
            <a:pPr eaLnBrk="1" hangingPunct="1"/>
            <a:r>
              <a:rPr lang="en-US" smtClean="0">
                <a:latin typeface="Comic Sans MS" pitchFamily="66" charset="0"/>
              </a:rPr>
              <a:t> Coral reefs</a:t>
            </a:r>
          </a:p>
        </p:txBody>
      </p:sp>
      <p:sp>
        <p:nvSpPr>
          <p:cNvPr id="98307" name="Rectangle 3"/>
          <p:cNvSpPr>
            <a:spLocks noGrp="1" noChangeArrowheads="1"/>
          </p:cNvSpPr>
          <p:nvPr>
            <p:ph idx="1"/>
          </p:nvPr>
        </p:nvSpPr>
        <p:spPr>
          <a:xfrm>
            <a:off x="381000" y="990600"/>
            <a:ext cx="3200400" cy="4419600"/>
          </a:xfrm>
        </p:spPr>
        <p:txBody>
          <a:bodyPr/>
          <a:lstStyle/>
          <a:p>
            <a:pPr eaLnBrk="1" hangingPunct="1">
              <a:lnSpc>
                <a:spcPct val="86000"/>
              </a:lnSpc>
              <a:spcBef>
                <a:spcPts val="113"/>
              </a:spcBef>
            </a:pPr>
            <a:r>
              <a:rPr lang="en-US" b="1" smtClean="0">
                <a:latin typeface="Comic Sans MS" pitchFamily="66" charset="0"/>
              </a:rPr>
              <a:t>Warm, shallow, tropical seas </a:t>
            </a:r>
          </a:p>
          <a:p>
            <a:pPr eaLnBrk="1" hangingPunct="1">
              <a:lnSpc>
                <a:spcPct val="86000"/>
              </a:lnSpc>
              <a:spcBef>
                <a:spcPts val="113"/>
              </a:spcBef>
            </a:pPr>
            <a:r>
              <a:rPr lang="en-US" b="1" smtClean="0">
                <a:latin typeface="Comic Sans MS" pitchFamily="66" charset="0"/>
              </a:rPr>
              <a:t>composed of stony corals (most -dead skeletons)</a:t>
            </a:r>
          </a:p>
          <a:p>
            <a:pPr eaLnBrk="1" hangingPunct="1">
              <a:lnSpc>
                <a:spcPct val="86000"/>
              </a:lnSpc>
              <a:spcBef>
                <a:spcPts val="113"/>
              </a:spcBef>
            </a:pPr>
            <a:r>
              <a:rPr lang="en-US" b="1" smtClean="0">
                <a:latin typeface="Comic Sans MS" pitchFamily="66" charset="0"/>
              </a:rPr>
              <a:t>Densely populated  </a:t>
            </a:r>
          </a:p>
        </p:txBody>
      </p:sp>
      <p:pic>
        <p:nvPicPr>
          <p:cNvPr id="98308" name="Picture 4" descr="coral reef"/>
          <p:cNvPicPr>
            <a:picLocks noChangeAspect="1" noChangeArrowheads="1"/>
          </p:cNvPicPr>
          <p:nvPr/>
        </p:nvPicPr>
        <p:blipFill>
          <a:blip r:embed="rId3" cstate="print"/>
          <a:srcRect/>
          <a:stretch>
            <a:fillRect/>
          </a:stretch>
        </p:blipFill>
        <p:spPr bwMode="auto">
          <a:xfrm>
            <a:off x="3810000" y="1143000"/>
            <a:ext cx="5086350" cy="43894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Rot="1" noChangeArrowheads="1"/>
          </p:cNvSpPr>
          <p:nvPr>
            <p:ph type="title"/>
          </p:nvPr>
        </p:nvSpPr>
        <p:spPr>
          <a:xfrm>
            <a:off x="457200" y="274638"/>
            <a:ext cx="3995738" cy="1143000"/>
          </a:xfrm>
        </p:spPr>
        <p:txBody>
          <a:bodyPr>
            <a:normAutofit fontScale="90000"/>
          </a:bodyPr>
          <a:lstStyle/>
          <a:p>
            <a:pPr eaLnBrk="1" hangingPunct="1">
              <a:defRPr/>
            </a:pPr>
            <a:r>
              <a:rPr lang="en-US"/>
              <a:t>Coral Reef</a:t>
            </a:r>
            <a:br>
              <a:rPr lang="en-US"/>
            </a:br>
            <a:r>
              <a:rPr lang="en-US">
                <a:hlinkClick r:id="rId3" action="ppaction://hlinkfile"/>
              </a:rPr>
              <a:t>Video</a:t>
            </a:r>
            <a:endParaRPr lang="en-US"/>
          </a:p>
        </p:txBody>
      </p:sp>
      <p:sp>
        <p:nvSpPr>
          <p:cNvPr id="372739" name="Rectangle 3"/>
          <p:cNvSpPr>
            <a:spLocks noGrp="1" noChangeArrowheads="1"/>
          </p:cNvSpPr>
          <p:nvPr>
            <p:ph sz="half" idx="1"/>
          </p:nvPr>
        </p:nvSpPr>
        <p:spPr>
          <a:xfrm>
            <a:off x="381000" y="2057400"/>
            <a:ext cx="3352800" cy="4343400"/>
          </a:xfrm>
        </p:spPr>
        <p:txBody>
          <a:bodyPr>
            <a:normAutofit fontScale="92500"/>
          </a:bodyPr>
          <a:lstStyle/>
          <a:p>
            <a:pPr eaLnBrk="1" hangingPunct="1">
              <a:defRPr/>
            </a:pPr>
            <a:r>
              <a:rPr lang="en-US" sz="2400"/>
              <a:t>limestone islands made of the skeletons of animals in warm, shallow, salt water</a:t>
            </a:r>
          </a:p>
          <a:p>
            <a:pPr eaLnBrk="1" hangingPunct="1">
              <a:defRPr/>
            </a:pPr>
            <a:r>
              <a:rPr lang="en-US" sz="2400"/>
              <a:t>algae, seaweed, coral, sponges, fish, anemone</a:t>
            </a:r>
          </a:p>
          <a:p>
            <a:pPr eaLnBrk="1" hangingPunct="1">
              <a:defRPr/>
            </a:pPr>
            <a:r>
              <a:rPr lang="en-US" sz="2400"/>
              <a:t>touch kills them</a:t>
            </a:r>
          </a:p>
          <a:p>
            <a:pPr eaLnBrk="1" hangingPunct="1">
              <a:defRPr/>
            </a:pPr>
            <a:r>
              <a:rPr lang="en-US" sz="2400"/>
              <a:t>GREAT BARRIER REEF</a:t>
            </a:r>
          </a:p>
        </p:txBody>
      </p:sp>
      <p:sp>
        <p:nvSpPr>
          <p:cNvPr id="372740" name="Rectangle 4"/>
          <p:cNvSpPr>
            <a:spLocks noGrp="1" noChangeArrowheads="1"/>
          </p:cNvSpPr>
          <p:nvPr>
            <p:ph sz="half" idx="2"/>
          </p:nvPr>
        </p:nvSpPr>
        <p:spPr>
          <a:xfrm>
            <a:off x="4652963" y="1600200"/>
            <a:ext cx="4033837" cy="4525963"/>
          </a:xfrm>
        </p:spPr>
        <p:txBody>
          <a:bodyPr>
            <a:normAutofit fontScale="92500"/>
          </a:bodyPr>
          <a:lstStyle/>
          <a:p>
            <a:pPr eaLnBrk="1" hangingPunct="1">
              <a:defRPr/>
            </a:pPr>
            <a:endParaRPr lang="en-US" sz="2400"/>
          </a:p>
        </p:txBody>
      </p:sp>
      <p:pic>
        <p:nvPicPr>
          <p:cNvPr id="99333" name="Picture 5" descr="coral reefs"/>
          <p:cNvPicPr>
            <a:picLocks noChangeAspect="1" noChangeArrowheads="1"/>
          </p:cNvPicPr>
          <p:nvPr/>
        </p:nvPicPr>
        <p:blipFill>
          <a:blip r:embed="rId4" cstate="print"/>
          <a:srcRect/>
          <a:stretch>
            <a:fillRect/>
          </a:stretch>
        </p:blipFill>
        <p:spPr bwMode="auto">
          <a:xfrm>
            <a:off x="4529138" y="685800"/>
            <a:ext cx="4614862" cy="2044700"/>
          </a:xfrm>
          <a:prstGeom prst="rect">
            <a:avLst/>
          </a:prstGeom>
          <a:noFill/>
          <a:ln w="9525">
            <a:noFill/>
            <a:miter lim="800000"/>
            <a:headEnd/>
            <a:tailEnd/>
          </a:ln>
        </p:spPr>
      </p:pic>
      <p:pic>
        <p:nvPicPr>
          <p:cNvPr id="99334" name="Picture 6" descr="_1820035_reef1"/>
          <p:cNvPicPr>
            <a:picLocks noChangeAspect="1" noChangeArrowheads="1"/>
          </p:cNvPicPr>
          <p:nvPr/>
        </p:nvPicPr>
        <p:blipFill>
          <a:blip r:embed="rId5" cstate="print"/>
          <a:srcRect/>
          <a:stretch>
            <a:fillRect/>
          </a:stretch>
        </p:blipFill>
        <p:spPr bwMode="auto">
          <a:xfrm>
            <a:off x="3505200" y="3136900"/>
            <a:ext cx="5638800" cy="37211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rrowheads="1"/>
          </p:cNvSpPr>
          <p:nvPr>
            <p:ph type="title"/>
          </p:nvPr>
        </p:nvSpPr>
        <p:spPr>
          <a:xfrm>
            <a:off x="838200" y="381000"/>
            <a:ext cx="8305800" cy="685800"/>
          </a:xfrm>
        </p:spPr>
        <p:txBody>
          <a:bodyPr/>
          <a:lstStyle/>
          <a:p>
            <a:pPr eaLnBrk="1" hangingPunct="1"/>
            <a:r>
              <a:rPr lang="en-US" sz="3600" smtClean="0"/>
              <a:t>Volcano Vent- </a:t>
            </a:r>
            <a:r>
              <a:rPr lang="en-US" sz="3600" smtClean="0">
                <a:hlinkClick r:id="rId3" action="ppaction://hlinkfile"/>
              </a:rPr>
              <a:t>Ocean Video</a:t>
            </a:r>
            <a:endParaRPr lang="en-US" sz="3600" smtClean="0"/>
          </a:p>
        </p:txBody>
      </p:sp>
      <p:sp>
        <p:nvSpPr>
          <p:cNvPr id="100355" name="Rectangle 3"/>
          <p:cNvSpPr>
            <a:spLocks noGrp="1" noChangeArrowheads="1"/>
          </p:cNvSpPr>
          <p:nvPr>
            <p:ph idx="1"/>
          </p:nvPr>
        </p:nvSpPr>
        <p:spPr>
          <a:xfrm>
            <a:off x="0" y="2057400"/>
            <a:ext cx="2057400" cy="4495800"/>
          </a:xfrm>
        </p:spPr>
        <p:txBody>
          <a:bodyPr/>
          <a:lstStyle/>
          <a:p>
            <a:pPr eaLnBrk="1" hangingPunct="1">
              <a:lnSpc>
                <a:spcPct val="90000"/>
              </a:lnSpc>
              <a:buFont typeface="Wingdings" pitchFamily="2" charset="2"/>
              <a:buNone/>
            </a:pPr>
            <a:r>
              <a:rPr lang="en-US" smtClean="0"/>
              <a:t>8 inches</a:t>
            </a:r>
          </a:p>
          <a:p>
            <a:pPr eaLnBrk="1" hangingPunct="1">
              <a:lnSpc>
                <a:spcPct val="90000"/>
              </a:lnSpc>
              <a:buFont typeface="Wingdings" pitchFamily="2" charset="2"/>
              <a:buNone/>
            </a:pPr>
            <a:r>
              <a:rPr lang="en-US" smtClean="0"/>
              <a:t>long </a:t>
            </a:r>
            <a:br>
              <a:rPr lang="en-US" smtClean="0"/>
            </a:br>
            <a:r>
              <a:rPr lang="en-US" smtClean="0"/>
              <a:t>&amp;</a:t>
            </a:r>
          </a:p>
          <a:p>
            <a:pPr eaLnBrk="1" hangingPunct="1">
              <a:lnSpc>
                <a:spcPct val="90000"/>
              </a:lnSpc>
              <a:buFont typeface="Wingdings" pitchFamily="2" charset="2"/>
              <a:buNone/>
            </a:pPr>
            <a:r>
              <a:rPr lang="en-US" smtClean="0"/>
              <a:t>Other</a:t>
            </a:r>
          </a:p>
          <a:p>
            <a:pPr eaLnBrk="1" hangingPunct="1">
              <a:lnSpc>
                <a:spcPct val="90000"/>
              </a:lnSpc>
              <a:buFont typeface="Wingdings" pitchFamily="2" charset="2"/>
              <a:buNone/>
            </a:pPr>
            <a:r>
              <a:rPr lang="en-US" smtClean="0"/>
              <a:t>Animals</a:t>
            </a:r>
          </a:p>
          <a:p>
            <a:pPr eaLnBrk="1" hangingPunct="1">
              <a:lnSpc>
                <a:spcPct val="90000"/>
              </a:lnSpc>
              <a:buFont typeface="Wingdings" pitchFamily="2" charset="2"/>
              <a:buNone/>
            </a:pPr>
            <a:r>
              <a:rPr lang="en-US" smtClean="0"/>
              <a:t>living in</a:t>
            </a:r>
          </a:p>
          <a:p>
            <a:pPr eaLnBrk="1" hangingPunct="1">
              <a:lnSpc>
                <a:spcPct val="90000"/>
              </a:lnSpc>
              <a:buFont typeface="Wingdings" pitchFamily="2" charset="2"/>
              <a:buNone/>
            </a:pPr>
            <a:r>
              <a:rPr lang="en-US" smtClean="0"/>
              <a:t>hot,</a:t>
            </a:r>
          </a:p>
          <a:p>
            <a:pPr eaLnBrk="1" hangingPunct="1">
              <a:lnSpc>
                <a:spcPct val="90000"/>
              </a:lnSpc>
              <a:buFont typeface="Wingdings" pitchFamily="2" charset="2"/>
              <a:buNone/>
            </a:pPr>
            <a:r>
              <a:rPr lang="en-US" smtClean="0"/>
              <a:t>Sulfurous</a:t>
            </a:r>
          </a:p>
          <a:p>
            <a:pPr eaLnBrk="1" hangingPunct="1">
              <a:lnSpc>
                <a:spcPct val="90000"/>
              </a:lnSpc>
              <a:buFont typeface="Wingdings" pitchFamily="2" charset="2"/>
              <a:buNone/>
            </a:pPr>
            <a:r>
              <a:rPr lang="en-US" smtClean="0"/>
              <a:t>waters.</a:t>
            </a:r>
          </a:p>
        </p:txBody>
      </p:sp>
      <p:pic>
        <p:nvPicPr>
          <p:cNvPr id="100356" name="Picture 4" descr="~AUT0001"/>
          <p:cNvPicPr>
            <a:picLocks noChangeAspect="1" noChangeArrowheads="1"/>
          </p:cNvPicPr>
          <p:nvPr/>
        </p:nvPicPr>
        <p:blipFill>
          <a:blip r:embed="rId4" cstate="print"/>
          <a:srcRect/>
          <a:stretch>
            <a:fillRect/>
          </a:stretch>
        </p:blipFill>
        <p:spPr bwMode="auto">
          <a:xfrm>
            <a:off x="1981200" y="1066800"/>
            <a:ext cx="7162800" cy="5791200"/>
          </a:xfrm>
          <a:prstGeom prst="rect">
            <a:avLst/>
          </a:prstGeom>
          <a:noFill/>
          <a:ln w="9525">
            <a:noFill/>
            <a:miter lim="800000"/>
            <a:headEnd/>
            <a:tailEnd/>
          </a:ln>
        </p:spPr>
      </p:pic>
      <p:sp>
        <p:nvSpPr>
          <p:cNvPr id="100357" name="Rectangle 5"/>
          <p:cNvSpPr>
            <a:spLocks noChangeArrowheads="1"/>
          </p:cNvSpPr>
          <p:nvPr/>
        </p:nvSpPr>
        <p:spPr bwMode="auto">
          <a:xfrm>
            <a:off x="304800" y="866775"/>
            <a:ext cx="1447800" cy="946150"/>
          </a:xfrm>
          <a:prstGeom prst="rect">
            <a:avLst/>
          </a:prstGeom>
          <a:solidFill>
            <a:schemeClr val="bg1"/>
          </a:solidFill>
          <a:ln w="9525">
            <a:noFill/>
            <a:miter lim="800000"/>
            <a:headEnd/>
            <a:tailEnd/>
          </a:ln>
        </p:spPr>
        <p:txBody>
          <a:bodyPr>
            <a:spAutoFit/>
          </a:bodyPr>
          <a:lstStyle/>
          <a:p>
            <a:r>
              <a:rPr lang="en-US" sz="2800" b="1">
                <a:latin typeface="Arial" charset="0"/>
              </a:rPr>
              <a:t>Tube Worms</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rrowheads="1"/>
          </p:cNvSpPr>
          <p:nvPr>
            <p:ph type="title"/>
          </p:nvPr>
        </p:nvSpPr>
        <p:spPr/>
        <p:txBody>
          <a:bodyPr/>
          <a:lstStyle/>
          <a:p>
            <a:pPr eaLnBrk="1" hangingPunct="1"/>
            <a:r>
              <a:rPr lang="en-US" sz="4800" smtClean="0"/>
              <a:t>Ocean Zones</a:t>
            </a:r>
          </a:p>
        </p:txBody>
      </p:sp>
      <p:sp>
        <p:nvSpPr>
          <p:cNvPr id="101379" name="Rectangle 3"/>
          <p:cNvSpPr>
            <a:spLocks noGrp="1" noChangeArrowheads="1"/>
          </p:cNvSpPr>
          <p:nvPr>
            <p:ph sz="half" idx="1"/>
          </p:nvPr>
        </p:nvSpPr>
        <p:spPr>
          <a:xfrm>
            <a:off x="457200" y="1600200"/>
            <a:ext cx="4033838" cy="4525963"/>
          </a:xfrm>
        </p:spPr>
        <p:txBody>
          <a:bodyPr/>
          <a:lstStyle/>
          <a:p>
            <a:pPr eaLnBrk="1" hangingPunct="1">
              <a:lnSpc>
                <a:spcPct val="90000"/>
              </a:lnSpc>
            </a:pPr>
            <a:r>
              <a:rPr lang="en-US" sz="3200" smtClean="0"/>
              <a:t>Euphotic zone</a:t>
            </a:r>
            <a:r>
              <a:rPr lang="en-US" sz="3600" smtClean="0"/>
              <a:t> </a:t>
            </a:r>
            <a:r>
              <a:rPr lang="en-US" sz="3200" b="1" smtClean="0"/>
              <a:t>- sunlit in middle ocean</a:t>
            </a:r>
          </a:p>
          <a:p>
            <a:pPr eaLnBrk="1" hangingPunct="1">
              <a:lnSpc>
                <a:spcPct val="90000"/>
              </a:lnSpc>
            </a:pPr>
            <a:r>
              <a:rPr lang="en-US" sz="3200" b="1" smtClean="0"/>
              <a:t>phytoplankton, shrimp, seals, whales, dolphins</a:t>
            </a:r>
          </a:p>
          <a:p>
            <a:pPr eaLnBrk="1" hangingPunct="1">
              <a:lnSpc>
                <a:spcPct val="90000"/>
              </a:lnSpc>
            </a:pPr>
            <a:r>
              <a:rPr lang="en-US" sz="3200" b="1" smtClean="0"/>
              <a:t>Light penetrates 330 feet</a:t>
            </a:r>
            <a:r>
              <a:rPr lang="en-US" sz="2400" b="1" smtClean="0"/>
              <a:t>					 </a:t>
            </a:r>
          </a:p>
        </p:txBody>
      </p:sp>
      <p:sp>
        <p:nvSpPr>
          <p:cNvPr id="101380" name="Rectangle 4"/>
          <p:cNvSpPr>
            <a:spLocks noGrp="1" noChangeArrowheads="1"/>
          </p:cNvSpPr>
          <p:nvPr>
            <p:ph sz="half" idx="2"/>
          </p:nvPr>
        </p:nvSpPr>
        <p:spPr>
          <a:xfrm>
            <a:off x="4652963" y="1600200"/>
            <a:ext cx="4033837" cy="4525963"/>
          </a:xfrm>
        </p:spPr>
        <p:txBody>
          <a:bodyPr/>
          <a:lstStyle/>
          <a:p>
            <a:pPr eaLnBrk="1" hangingPunct="1">
              <a:lnSpc>
                <a:spcPct val="90000"/>
              </a:lnSpc>
            </a:pPr>
            <a:r>
              <a:rPr lang="en-US" sz="3600" b="1" smtClean="0"/>
              <a:t>Bathal zone</a:t>
            </a:r>
          </a:p>
          <a:p>
            <a:pPr eaLnBrk="1" hangingPunct="1">
              <a:lnSpc>
                <a:spcPct val="90000"/>
              </a:lnSpc>
            </a:pPr>
            <a:r>
              <a:rPr lang="en-US" sz="3200" b="1" smtClean="0"/>
              <a:t>dim lit from 200- 1500 meters</a:t>
            </a:r>
          </a:p>
          <a:p>
            <a:pPr eaLnBrk="1" hangingPunct="1">
              <a:lnSpc>
                <a:spcPct val="90000"/>
              </a:lnSpc>
            </a:pPr>
            <a:r>
              <a:rPr lang="en-US" sz="3200" b="1" smtClean="0"/>
              <a:t>animals-  squid, octopus, crabs and vampire fish</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rrowheads="1"/>
          </p:cNvSpPr>
          <p:nvPr>
            <p:ph type="title"/>
          </p:nvPr>
        </p:nvSpPr>
        <p:spPr/>
        <p:txBody>
          <a:bodyPr/>
          <a:lstStyle/>
          <a:p>
            <a:pPr eaLnBrk="1" hangingPunct="1"/>
            <a:r>
              <a:rPr lang="en-US" sz="4800" smtClean="0"/>
              <a:t>Aquatic Communities</a:t>
            </a:r>
          </a:p>
        </p:txBody>
      </p:sp>
      <p:sp>
        <p:nvSpPr>
          <p:cNvPr id="325635" name="Rectangle 3"/>
          <p:cNvSpPr>
            <a:spLocks noGrp="1" noChangeArrowheads="1"/>
          </p:cNvSpPr>
          <p:nvPr>
            <p:ph sz="half" idx="1"/>
          </p:nvPr>
        </p:nvSpPr>
        <p:spPr/>
        <p:txBody>
          <a:bodyPr rtlCol="0">
            <a:normAutofit fontScale="85000" lnSpcReduction="10000"/>
          </a:bodyPr>
          <a:lstStyle/>
          <a:p>
            <a:pPr eaLnBrk="1" fontAlgn="auto" hangingPunct="1">
              <a:spcAft>
                <a:spcPts val="0"/>
              </a:spcAft>
              <a:buFont typeface="Arial" pitchFamily="34" charset="0"/>
              <a:buChar char="•"/>
              <a:defRPr/>
            </a:pPr>
            <a:r>
              <a:rPr lang="en-US" b="1"/>
              <a:t>-are affected by light intensity</a:t>
            </a:r>
          </a:p>
          <a:p>
            <a:pPr eaLnBrk="1" fontAlgn="auto" hangingPunct="1">
              <a:spcAft>
                <a:spcPts val="0"/>
              </a:spcAft>
              <a:buFont typeface="Arial" pitchFamily="34" charset="0"/>
              <a:buChar char="•"/>
              <a:defRPr/>
            </a:pPr>
            <a:r>
              <a:rPr lang="en-US" b="1"/>
              <a:t>- amounts of oxygen and carbon dioxide dissolved in the water</a:t>
            </a:r>
          </a:p>
          <a:p>
            <a:pPr eaLnBrk="1" fontAlgn="auto" hangingPunct="1">
              <a:spcAft>
                <a:spcPts val="0"/>
              </a:spcAft>
              <a:buFont typeface="Arial" pitchFamily="34" charset="0"/>
              <a:buChar char="•"/>
              <a:defRPr/>
            </a:pPr>
            <a:r>
              <a:rPr lang="en-US" b="1"/>
              <a:t>-the availability of organic and inorganic nutrient</a:t>
            </a:r>
            <a:endParaRPr lang="en-US" sz="2000"/>
          </a:p>
        </p:txBody>
      </p:sp>
      <p:sp>
        <p:nvSpPr>
          <p:cNvPr id="325636" name="Rectangle 4"/>
          <p:cNvSpPr>
            <a:spLocks noGrp="1" noChangeArrowheads="1"/>
          </p:cNvSpPr>
          <p:nvPr>
            <p:ph sz="half" idx="2"/>
          </p:nvPr>
        </p:nvSpPr>
        <p:spPr/>
        <p:txBody>
          <a:bodyPr rtlCol="0">
            <a:normAutofit fontScale="85000" lnSpcReduction="10000"/>
          </a:bodyPr>
          <a:lstStyle/>
          <a:p>
            <a:pPr eaLnBrk="1" fontAlgn="auto" hangingPunct="1">
              <a:spcAft>
                <a:spcPts val="0"/>
              </a:spcAft>
              <a:buFont typeface="Arial" pitchFamily="34" charset="0"/>
              <a:buChar char="•"/>
              <a:defRPr/>
            </a:pPr>
            <a:r>
              <a:rPr lang="en-US"/>
              <a:t>Temperature, sunlight, oxygen and nutrients determine which organisms live in which areas</a:t>
            </a:r>
          </a:p>
          <a:p>
            <a:pPr eaLnBrk="1" fontAlgn="auto" hangingPunct="1">
              <a:spcAft>
                <a:spcPts val="0"/>
              </a:spcAft>
              <a:buFont typeface="Wingdings" pitchFamily="2" charset="2"/>
              <a:buNone/>
              <a:defRPr/>
            </a:pPr>
            <a:r>
              <a:rPr lang="en-US"/>
              <a:t>Ex. Sunlight only reaches a short distance into the water, limiting where plants can grow.</a:t>
            </a:r>
          </a:p>
          <a:p>
            <a:pPr eaLnBrk="1" fontAlgn="auto" hangingPunct="1">
              <a:spcAft>
                <a:spcPts val="0"/>
              </a:spcAft>
              <a:buFont typeface="Arial" pitchFamily="34" charset="0"/>
              <a:buChar char="•"/>
              <a:defRPr/>
            </a:pPr>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rrowheads="1"/>
          </p:cNvSpPr>
          <p:nvPr>
            <p:ph type="title"/>
          </p:nvPr>
        </p:nvSpPr>
        <p:spPr/>
        <p:txBody>
          <a:bodyPr/>
          <a:lstStyle/>
          <a:p>
            <a:pPr eaLnBrk="1" hangingPunct="1"/>
            <a:r>
              <a:rPr lang="en-US" sz="4800" smtClean="0"/>
              <a:t>Abyssal zone </a:t>
            </a:r>
          </a:p>
        </p:txBody>
      </p:sp>
      <p:sp>
        <p:nvSpPr>
          <p:cNvPr id="380931" name="Rectangle 3"/>
          <p:cNvSpPr>
            <a:spLocks noGrp="1" noChangeArrowheads="1"/>
          </p:cNvSpPr>
          <p:nvPr>
            <p:ph idx="1"/>
          </p:nvPr>
        </p:nvSpPr>
        <p:spPr/>
        <p:txBody>
          <a:bodyPr rtlCol="0">
            <a:normAutofit fontScale="85000" lnSpcReduction="10000"/>
          </a:bodyPr>
          <a:lstStyle/>
          <a:p>
            <a:pPr eaLnBrk="1" fontAlgn="auto" hangingPunct="1">
              <a:spcAft>
                <a:spcPts val="0"/>
              </a:spcAft>
              <a:buFont typeface="Arial" pitchFamily="34" charset="0"/>
              <a:buChar char="•"/>
              <a:defRPr/>
            </a:pPr>
            <a:r>
              <a:rPr lang="en-US" b="1"/>
              <a:t>No light below 330 feet</a:t>
            </a:r>
          </a:p>
          <a:p>
            <a:pPr eaLnBrk="1" fontAlgn="auto" hangingPunct="1">
              <a:spcAft>
                <a:spcPts val="0"/>
              </a:spcAft>
              <a:buFont typeface="Arial" pitchFamily="34" charset="0"/>
              <a:buChar char="•"/>
              <a:defRPr/>
            </a:pPr>
            <a:r>
              <a:rPr lang="en-US" b="1"/>
              <a:t> perpetual darkness</a:t>
            </a:r>
          </a:p>
          <a:p>
            <a:pPr eaLnBrk="1" fontAlgn="auto" hangingPunct="1">
              <a:spcAft>
                <a:spcPts val="0"/>
              </a:spcAft>
              <a:buFont typeface="Arial" pitchFamily="34" charset="0"/>
              <a:buChar char="•"/>
              <a:defRPr/>
            </a:pPr>
            <a:r>
              <a:rPr lang="en-US" b="1"/>
              <a:t>food- the remains of dead org.  floating down or carnivores</a:t>
            </a:r>
          </a:p>
          <a:p>
            <a:pPr eaLnBrk="1" fontAlgn="auto" hangingPunct="1">
              <a:spcAft>
                <a:spcPts val="0"/>
              </a:spcAft>
              <a:buFont typeface="Arial" pitchFamily="34" charset="0"/>
              <a:buChar char="•"/>
              <a:defRPr/>
            </a:pPr>
            <a:r>
              <a:rPr lang="en-US" b="1"/>
              <a:t>animals- decomposers, filter feeders &amp; new types- flashlight fish</a:t>
            </a:r>
          </a:p>
          <a:p>
            <a:pPr eaLnBrk="1" fontAlgn="auto" hangingPunct="1">
              <a:spcAft>
                <a:spcPts val="0"/>
              </a:spcAft>
              <a:buFont typeface="Arial" pitchFamily="34" charset="0"/>
              <a:buChar char="•"/>
              <a:defRPr/>
            </a:pPr>
            <a:r>
              <a:rPr lang="en-US" b="1"/>
              <a:t>One of the least productive of the ecosystems</a:t>
            </a:r>
          </a:p>
          <a:p>
            <a:pPr eaLnBrk="1" fontAlgn="auto" hangingPunct="1">
              <a:spcAft>
                <a:spcPts val="0"/>
              </a:spcAft>
              <a:buFont typeface="Arial" pitchFamily="34" charset="0"/>
              <a:buChar char="•"/>
              <a:defRPr/>
            </a:pPr>
            <a:r>
              <a:rPr lang="en-US" b="1"/>
              <a:t>Damaged by land runoff, over fishing &amp; trash</a:t>
            </a:r>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pPr eaLnBrk="1" hangingPunct="1"/>
            <a:r>
              <a:rPr lang="en-US" smtClean="0"/>
              <a:t>Abyssal zone- Dark region</a:t>
            </a:r>
          </a:p>
        </p:txBody>
      </p:sp>
      <p:sp>
        <p:nvSpPr>
          <p:cNvPr id="103427" name="Content Placeholder 2"/>
          <p:cNvSpPr>
            <a:spLocks noGrp="1"/>
          </p:cNvSpPr>
          <p:nvPr>
            <p:ph sz="half" idx="1"/>
          </p:nvPr>
        </p:nvSpPr>
        <p:spPr>
          <a:xfrm>
            <a:off x="381000" y="1411288"/>
            <a:ext cx="4114800" cy="5367337"/>
          </a:xfrm>
        </p:spPr>
        <p:txBody>
          <a:bodyPr/>
          <a:lstStyle/>
          <a:p>
            <a:pPr eaLnBrk="1" hangingPunct="1"/>
            <a:r>
              <a:rPr lang="en-US" smtClean="0"/>
              <a:t>No light</a:t>
            </a:r>
          </a:p>
          <a:p>
            <a:pPr eaLnBrk="1" hangingPunct="1"/>
            <a:r>
              <a:rPr lang="en-US" smtClean="0"/>
              <a:t>High pressure</a:t>
            </a:r>
          </a:p>
          <a:p>
            <a:pPr eaLnBrk="1" hangingPunct="1"/>
            <a:r>
              <a:rPr lang="en-US" smtClean="0"/>
              <a:t>Many organisms depend on plankton for food either directly or indirectly – food chain</a:t>
            </a:r>
          </a:p>
        </p:txBody>
      </p:sp>
      <p:pic>
        <p:nvPicPr>
          <p:cNvPr id="103428" name="Picture 2"/>
          <p:cNvPicPr>
            <a:picLocks noChangeAspect="1" noChangeArrowheads="1"/>
          </p:cNvPicPr>
          <p:nvPr/>
        </p:nvPicPr>
        <p:blipFill>
          <a:blip r:embed="rId2" cstate="print"/>
          <a:srcRect/>
          <a:stretch>
            <a:fillRect/>
          </a:stretch>
        </p:blipFill>
        <p:spPr bwMode="auto">
          <a:xfrm>
            <a:off x="4800600" y="1295400"/>
            <a:ext cx="3686175" cy="2695575"/>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9" name="Text Box 11"/>
          <p:cNvSpPr txBox="1">
            <a:spLocks noChangeArrowheads="1"/>
          </p:cNvSpPr>
          <p:nvPr/>
        </p:nvSpPr>
        <p:spPr bwMode="auto">
          <a:xfrm>
            <a:off x="1066800" y="914400"/>
            <a:ext cx="3733800" cy="2282825"/>
          </a:xfrm>
          <a:prstGeom prst="rect">
            <a:avLst/>
          </a:prstGeom>
          <a:noFill/>
          <a:ln w="9525">
            <a:noFill/>
            <a:miter lim="800000"/>
            <a:headEnd/>
            <a:tailEnd/>
          </a:ln>
          <a:effectLst/>
        </p:spPr>
        <p:txBody>
          <a:bodyPr>
            <a:spAutoFit/>
          </a:bodyPr>
          <a:lstStyle/>
          <a:p>
            <a:r>
              <a:rPr lang="en-US" altLang="en-US" sz="3200">
                <a:latin typeface="Times" pitchFamily="18" charset="0"/>
              </a:rPr>
              <a:t>The photic zone is the part of the marine biome that is shallow enough for sunlight to penetrate.  </a:t>
            </a:r>
          </a:p>
        </p:txBody>
      </p:sp>
      <p:pic>
        <p:nvPicPr>
          <p:cNvPr id="974860" name="Picture 12" descr="coral reef"/>
          <p:cNvPicPr>
            <a:picLocks noChangeAspect="1" noChangeArrowheads="1"/>
          </p:cNvPicPr>
          <p:nvPr/>
        </p:nvPicPr>
        <p:blipFill>
          <a:blip r:embed="rId2" cstate="print"/>
          <a:srcRect/>
          <a:stretch>
            <a:fillRect/>
          </a:stretch>
        </p:blipFill>
        <p:spPr bwMode="auto">
          <a:xfrm>
            <a:off x="5029200" y="838200"/>
            <a:ext cx="3200400" cy="2400300"/>
          </a:xfrm>
          <a:prstGeom prst="rect">
            <a:avLst/>
          </a:prstGeom>
          <a:noFill/>
          <a:ln w="9525">
            <a:noFill/>
            <a:miter lim="800000"/>
            <a:headEnd/>
            <a:tailEnd/>
          </a:ln>
        </p:spPr>
      </p:pic>
      <p:pic>
        <p:nvPicPr>
          <p:cNvPr id="974861" name="Picture 13" descr="ocean"/>
          <p:cNvPicPr>
            <a:picLocks noChangeAspect="1" noChangeArrowheads="1"/>
          </p:cNvPicPr>
          <p:nvPr/>
        </p:nvPicPr>
        <p:blipFill>
          <a:blip r:embed="rId3" cstate="print"/>
          <a:srcRect/>
          <a:stretch>
            <a:fillRect/>
          </a:stretch>
        </p:blipFill>
        <p:spPr bwMode="auto">
          <a:xfrm>
            <a:off x="609600" y="3505200"/>
            <a:ext cx="2971800" cy="2228850"/>
          </a:xfrm>
          <a:prstGeom prst="rect">
            <a:avLst/>
          </a:prstGeom>
          <a:noFill/>
          <a:ln w="9525">
            <a:noFill/>
            <a:miter lim="800000"/>
            <a:headEnd/>
            <a:tailEnd/>
          </a:ln>
        </p:spPr>
      </p:pic>
      <p:sp>
        <p:nvSpPr>
          <p:cNvPr id="974862" name="Text Box 14"/>
          <p:cNvSpPr txBox="1">
            <a:spLocks noChangeArrowheads="1"/>
          </p:cNvSpPr>
          <p:nvPr/>
        </p:nvSpPr>
        <p:spPr bwMode="auto">
          <a:xfrm>
            <a:off x="3886200" y="3717925"/>
            <a:ext cx="3886200" cy="1844675"/>
          </a:xfrm>
          <a:prstGeom prst="rect">
            <a:avLst/>
          </a:prstGeom>
          <a:noFill/>
          <a:ln w="9525">
            <a:noFill/>
            <a:miter lim="800000"/>
            <a:headEnd/>
            <a:tailEnd/>
          </a:ln>
          <a:effectLst/>
        </p:spPr>
        <p:txBody>
          <a:bodyPr>
            <a:spAutoFit/>
          </a:bodyPr>
          <a:lstStyle/>
          <a:p>
            <a:r>
              <a:rPr lang="en-US" altLang="en-US" sz="3200">
                <a:latin typeface="Times" pitchFamily="18" charset="0"/>
              </a:rPr>
              <a:t>Deeper water that never receives sunlight makes up the aphotic zone.</a:t>
            </a:r>
            <a:endParaRPr lang="en-US" altLang="en-US" sz="2800">
              <a:solidFill>
                <a:srgbClr val="FA2828"/>
              </a:solidFill>
              <a:latin typeface="Times"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74860"/>
                                        </p:tgtEl>
                                        <p:attrNameLst>
                                          <p:attrName>style.visibility</p:attrName>
                                        </p:attrNameLst>
                                      </p:cBhvr>
                                      <p:to>
                                        <p:strVal val="visible"/>
                                      </p:to>
                                    </p:set>
                                    <p:animEffect transition="in" filter="box(out)">
                                      <p:cBhvr>
                                        <p:cTn id="7" dur="500"/>
                                        <p:tgtEl>
                                          <p:spTgt spid="974860"/>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974861"/>
                                        </p:tgtEl>
                                        <p:attrNameLst>
                                          <p:attrName>style.visibility</p:attrName>
                                        </p:attrNameLst>
                                      </p:cBhvr>
                                      <p:to>
                                        <p:strVal val="visible"/>
                                      </p:to>
                                    </p:set>
                                    <p:animEffect transition="in" filter="box(out)">
                                      <p:cBhvr>
                                        <p:cTn id="11" dur="500"/>
                                        <p:tgtEl>
                                          <p:spTgt spid="974861"/>
                                        </p:tgtEl>
                                      </p:cBhvr>
                                    </p:animEffect>
                                  </p:childTnLst>
                                </p:cTn>
                              </p:par>
                            </p:childTnLst>
                          </p:cTn>
                        </p:par>
                        <p:par>
                          <p:cTn id="12" fill="hold" nodeType="afterGroup">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74862"/>
                                        </p:tgtEl>
                                        <p:attrNameLst>
                                          <p:attrName>style.visibility</p:attrName>
                                        </p:attrNameLst>
                                      </p:cBhvr>
                                      <p:to>
                                        <p:strVal val="visible"/>
                                      </p:to>
                                    </p:set>
                                    <p:animEffect transition="in" filter="box(out)">
                                      <p:cBhvr>
                                        <p:cTn id="15" dur="500"/>
                                        <p:tgtEl>
                                          <p:spTgt spid="9748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4862"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rrowheads="1"/>
          </p:cNvSpPr>
          <p:nvPr>
            <p:ph type="title"/>
          </p:nvPr>
        </p:nvSpPr>
        <p:spPr/>
        <p:txBody>
          <a:bodyPr/>
          <a:lstStyle/>
          <a:p>
            <a:pPr eaLnBrk="1" hangingPunct="1"/>
            <a:r>
              <a:rPr lang="en-US" smtClean="0"/>
              <a:t>Marine biomes</a:t>
            </a:r>
          </a:p>
        </p:txBody>
      </p:sp>
      <p:sp>
        <p:nvSpPr>
          <p:cNvPr id="105475" name="Rectangle 3"/>
          <p:cNvSpPr>
            <a:spLocks noGrp="1" noChangeArrowheads="1"/>
          </p:cNvSpPr>
          <p:nvPr>
            <p:ph sz="half" idx="1"/>
          </p:nvPr>
        </p:nvSpPr>
        <p:spPr>
          <a:xfrm>
            <a:off x="11113" y="1219200"/>
            <a:ext cx="3886200" cy="6248400"/>
          </a:xfrm>
        </p:spPr>
        <p:txBody>
          <a:bodyPr/>
          <a:lstStyle/>
          <a:p>
            <a:pPr eaLnBrk="1" hangingPunct="1"/>
            <a:r>
              <a:rPr lang="en-US" sz="2000" b="1" smtClean="0"/>
              <a:t>-covers most of the surface of the earth</a:t>
            </a:r>
          </a:p>
          <a:p>
            <a:pPr eaLnBrk="1" hangingPunct="1"/>
            <a:r>
              <a:rPr lang="en-US" sz="2000" b="1" smtClean="0"/>
              <a:t>-sunlight penetrates only a short distance before absorbed</a:t>
            </a:r>
          </a:p>
          <a:p>
            <a:pPr eaLnBrk="1" hangingPunct="1"/>
            <a:r>
              <a:rPr lang="en-US" sz="2000" b="1" smtClean="0"/>
              <a:t>-photosynthesis only in upper most regions called the </a:t>
            </a:r>
            <a:r>
              <a:rPr lang="en-US" sz="2000" b="1" smtClean="0">
                <a:solidFill>
                  <a:schemeClr val="accent2"/>
                </a:solidFill>
              </a:rPr>
              <a:t>photic zone</a:t>
            </a:r>
            <a:r>
              <a:rPr lang="en-US" sz="2000" b="1" smtClean="0"/>
              <a:t>-may be as shallow as 30 m to 200m. </a:t>
            </a:r>
          </a:p>
          <a:p>
            <a:pPr eaLnBrk="1" hangingPunct="1"/>
            <a:r>
              <a:rPr lang="en-US" sz="2000" smtClean="0"/>
              <a:t>marine biomes are divided depending on depth and distance from shore</a:t>
            </a:r>
          </a:p>
          <a:p>
            <a:pPr eaLnBrk="1" hangingPunct="1"/>
            <a:endParaRPr lang="en-US" sz="2000" smtClean="0"/>
          </a:p>
        </p:txBody>
      </p:sp>
      <p:pic>
        <p:nvPicPr>
          <p:cNvPr id="105476" name="Picture 2"/>
          <p:cNvPicPr>
            <a:picLocks noChangeAspect="1" noChangeArrowheads="1"/>
          </p:cNvPicPr>
          <p:nvPr/>
        </p:nvPicPr>
        <p:blipFill>
          <a:blip r:embed="rId3" cstate="print"/>
          <a:srcRect b="8015"/>
          <a:stretch>
            <a:fillRect/>
          </a:stretch>
        </p:blipFill>
        <p:spPr bwMode="auto">
          <a:xfrm>
            <a:off x="4267200" y="381000"/>
            <a:ext cx="4865688" cy="54864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Grp="1" noRot="1" noChangeArrowheads="1"/>
          </p:cNvSpPr>
          <p:nvPr>
            <p:ph type="title"/>
          </p:nvPr>
        </p:nvSpPr>
        <p:spPr>
          <a:xfrm>
            <a:off x="2743200" y="152400"/>
            <a:ext cx="6096000" cy="1371600"/>
          </a:xfrm>
        </p:spPr>
        <p:txBody>
          <a:bodyPr rtlCol="0">
            <a:normAutofit fontScale="90000"/>
          </a:bodyPr>
          <a:lstStyle/>
          <a:p>
            <a:pPr eaLnBrk="1" fontAlgn="auto" hangingPunct="1">
              <a:spcAft>
                <a:spcPts val="0"/>
              </a:spcAft>
              <a:defRPr/>
            </a:pPr>
            <a:r>
              <a:rPr lang="en-US"/>
              <a:t>Polar zones</a:t>
            </a:r>
            <a:br>
              <a:rPr lang="en-US"/>
            </a:br>
            <a:r>
              <a:rPr lang="en-US"/>
              <a:t>Arctic</a:t>
            </a:r>
          </a:p>
        </p:txBody>
      </p:sp>
      <p:sp>
        <p:nvSpPr>
          <p:cNvPr id="385027" name="Rectangle 3"/>
          <p:cNvSpPr>
            <a:spLocks noGrp="1" noChangeArrowheads="1"/>
          </p:cNvSpPr>
          <p:nvPr>
            <p:ph idx="1"/>
          </p:nvPr>
        </p:nvSpPr>
        <p:spPr>
          <a:xfrm>
            <a:off x="838200" y="1447800"/>
            <a:ext cx="2743200" cy="5410200"/>
          </a:xfrm>
          <a:solidFill>
            <a:srgbClr val="99CCFF"/>
          </a:solidFill>
        </p:spPr>
        <p:txBody>
          <a:bodyPr rtlCol="0">
            <a:normAutofit lnSpcReduction="10000"/>
          </a:bodyPr>
          <a:lstStyle/>
          <a:p>
            <a:pPr eaLnBrk="1" fontAlgn="auto" hangingPunct="1">
              <a:spcAft>
                <a:spcPts val="1200"/>
              </a:spcAft>
              <a:buFont typeface="Arial" pitchFamily="34" charset="0"/>
              <a:buChar char="•"/>
              <a:defRPr/>
            </a:pPr>
            <a:r>
              <a:rPr lang="en-US" sz="2400"/>
              <a:t>nearly all food provided by phytoplankton</a:t>
            </a:r>
          </a:p>
          <a:p>
            <a:pPr eaLnBrk="1" fontAlgn="auto" hangingPunct="1">
              <a:spcAft>
                <a:spcPts val="1200"/>
              </a:spcAft>
              <a:buFont typeface="Arial" pitchFamily="34" charset="0"/>
              <a:buChar char="•"/>
              <a:defRPr/>
            </a:pPr>
            <a:r>
              <a:rPr lang="en-US" sz="2000" b="1"/>
              <a:t>not on land</a:t>
            </a:r>
          </a:p>
          <a:p>
            <a:pPr eaLnBrk="1" fontAlgn="auto" hangingPunct="1">
              <a:spcAft>
                <a:spcPts val="0"/>
              </a:spcAft>
              <a:buFont typeface="Arial" pitchFamily="34" charset="0"/>
              <a:buChar char="•"/>
              <a:defRPr/>
            </a:pPr>
            <a:r>
              <a:rPr lang="en-US" sz="2000" b="1"/>
              <a:t>the frozen floating ice berg is on a shallow sea	</a:t>
            </a:r>
          </a:p>
          <a:p>
            <a:pPr eaLnBrk="1" fontAlgn="auto" hangingPunct="1">
              <a:spcAft>
                <a:spcPts val="0"/>
              </a:spcAft>
              <a:buFont typeface="Arial" pitchFamily="34" charset="0"/>
              <a:buChar char="•"/>
              <a:defRPr/>
            </a:pPr>
            <a:r>
              <a:rPr lang="en-US" sz="2000" b="1"/>
              <a:t>phytoplankton, whales, seals and polar bears</a:t>
            </a:r>
            <a:r>
              <a:rPr lang="en-US" sz="2400"/>
              <a:t> </a:t>
            </a:r>
          </a:p>
        </p:txBody>
      </p:sp>
      <p:pic>
        <p:nvPicPr>
          <p:cNvPr id="106500" name="Picture 4" descr="~AUT0091"/>
          <p:cNvPicPr>
            <a:picLocks noChangeAspect="1" noChangeArrowheads="1"/>
          </p:cNvPicPr>
          <p:nvPr/>
        </p:nvPicPr>
        <p:blipFill>
          <a:blip r:embed="rId3" cstate="print"/>
          <a:srcRect l="7990" t="7953" r="7990" b="7953"/>
          <a:stretch>
            <a:fillRect/>
          </a:stretch>
        </p:blipFill>
        <p:spPr bwMode="auto">
          <a:xfrm>
            <a:off x="3616325" y="1905000"/>
            <a:ext cx="5527675" cy="40386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Rot="1" noChangeArrowheads="1"/>
          </p:cNvSpPr>
          <p:nvPr>
            <p:ph type="title"/>
          </p:nvPr>
        </p:nvSpPr>
        <p:spPr>
          <a:xfrm>
            <a:off x="857250" y="765175"/>
            <a:ext cx="3914775" cy="434975"/>
          </a:xfrm>
        </p:spPr>
        <p:txBody>
          <a:bodyPr rtlCol="0">
            <a:normAutofit fontScale="90000"/>
          </a:bodyPr>
          <a:lstStyle/>
          <a:p>
            <a:pPr eaLnBrk="1" fontAlgn="auto" hangingPunct="1">
              <a:spcAft>
                <a:spcPts val="0"/>
              </a:spcAft>
              <a:defRPr/>
            </a:pPr>
            <a:r>
              <a:rPr lang="en-US"/>
              <a:t>Polar zones</a:t>
            </a:r>
          </a:p>
        </p:txBody>
      </p:sp>
      <p:sp>
        <p:nvSpPr>
          <p:cNvPr id="387075" name="Rectangle 3"/>
          <p:cNvSpPr>
            <a:spLocks noGrp="1" noChangeArrowheads="1"/>
          </p:cNvSpPr>
          <p:nvPr>
            <p:ph idx="1"/>
          </p:nvPr>
        </p:nvSpPr>
        <p:spPr>
          <a:xfrm>
            <a:off x="990600" y="1676400"/>
            <a:ext cx="3810000" cy="4648200"/>
          </a:xfrm>
        </p:spPr>
        <p:txBody>
          <a:bodyPr rtlCol="0">
            <a:normAutofit fontScale="92500" lnSpcReduction="20000"/>
          </a:bodyPr>
          <a:lstStyle/>
          <a:p>
            <a:pPr eaLnBrk="1" fontAlgn="auto" hangingPunct="1">
              <a:spcAft>
                <a:spcPts val="1200"/>
              </a:spcAft>
              <a:buFont typeface="Wingdings" pitchFamily="2" charset="2"/>
              <a:buNone/>
              <a:defRPr/>
            </a:pPr>
            <a:r>
              <a:rPr lang="en-US"/>
              <a:t>Antarctic - </a:t>
            </a:r>
          </a:p>
          <a:p>
            <a:pPr eaLnBrk="1" fontAlgn="auto" hangingPunct="1">
              <a:spcAft>
                <a:spcPts val="0"/>
              </a:spcAft>
              <a:buFont typeface="Arial" pitchFamily="34" charset="0"/>
              <a:buChar char="•"/>
              <a:defRPr/>
            </a:pPr>
            <a:r>
              <a:rPr lang="en-US" b="1"/>
              <a:t>continent with a permanent icecap.  It is the only continent never colonized by humans</a:t>
            </a:r>
          </a:p>
          <a:p>
            <a:pPr eaLnBrk="1" fontAlgn="auto" hangingPunct="1">
              <a:spcAft>
                <a:spcPts val="0"/>
              </a:spcAft>
              <a:buFont typeface="Arial" pitchFamily="34" charset="0"/>
              <a:buChar char="•"/>
              <a:defRPr/>
            </a:pPr>
            <a:r>
              <a:rPr lang="en-US" b="1"/>
              <a:t>few plants, fish,  whales &amp; penguins</a:t>
            </a:r>
          </a:p>
        </p:txBody>
      </p:sp>
      <p:pic>
        <p:nvPicPr>
          <p:cNvPr id="107524" name="Picture 4"/>
          <p:cNvPicPr>
            <a:picLocks noChangeAspect="1" noChangeArrowheads="1"/>
          </p:cNvPicPr>
          <p:nvPr/>
        </p:nvPicPr>
        <p:blipFill>
          <a:blip r:embed="rId3" cstate="print"/>
          <a:srcRect/>
          <a:stretch>
            <a:fillRect/>
          </a:stretch>
        </p:blipFill>
        <p:spPr bwMode="auto">
          <a:xfrm>
            <a:off x="4927600" y="0"/>
            <a:ext cx="3944938" cy="68580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Grp="1" noChangeArrowheads="1"/>
          </p:cNvSpPr>
          <p:nvPr>
            <p:ph type="ctrTitle"/>
          </p:nvPr>
        </p:nvSpPr>
        <p:spPr>
          <a:xfrm>
            <a:off x="1066800" y="1219200"/>
            <a:ext cx="6934200" cy="1981200"/>
          </a:xfrm>
          <a:solidFill>
            <a:srgbClr val="CC99FF"/>
          </a:solidFill>
        </p:spPr>
        <p:txBody>
          <a:bodyPr rtlCol="0">
            <a:normAutofit fontScale="90000"/>
          </a:bodyPr>
          <a:lstStyle/>
          <a:p>
            <a:pPr eaLnBrk="1" fontAlgn="auto" hangingPunct="1">
              <a:spcAft>
                <a:spcPts val="0"/>
              </a:spcAft>
              <a:defRPr/>
            </a:pPr>
            <a:r>
              <a:rPr lang="en-US" sz="4800"/>
              <a:t>Almost every person has an impact on aquatic ecosystems.</a:t>
            </a:r>
          </a:p>
        </p:txBody>
      </p:sp>
      <p:sp>
        <p:nvSpPr>
          <p:cNvPr id="393219" name="Rectangle 3"/>
          <p:cNvSpPr>
            <a:spLocks noGrp="1" noChangeArrowheads="1"/>
          </p:cNvSpPr>
          <p:nvPr>
            <p:ph type="subTitle" idx="1"/>
          </p:nvPr>
        </p:nvSpPr>
        <p:spPr>
          <a:xfrm>
            <a:off x="1549400" y="3429000"/>
            <a:ext cx="6032500" cy="2057400"/>
          </a:xfrm>
        </p:spPr>
        <p:txBody>
          <a:bodyPr rtlCol="0">
            <a:normAutofit/>
          </a:bodyPr>
          <a:lstStyle/>
          <a:p>
            <a:pPr eaLnBrk="1" fontAlgn="auto" hangingPunct="1">
              <a:lnSpc>
                <a:spcPct val="80000"/>
              </a:lnSpc>
              <a:spcAft>
                <a:spcPts val="0"/>
              </a:spcAft>
              <a:buFont typeface="Arial" pitchFamily="34" charset="0"/>
              <a:buNone/>
              <a:defRPr/>
            </a:pPr>
            <a:endParaRPr lang="en-US" sz="1800"/>
          </a:p>
          <a:p>
            <a:pPr eaLnBrk="1" fontAlgn="auto" hangingPunct="1">
              <a:lnSpc>
                <a:spcPct val="80000"/>
              </a:lnSpc>
              <a:spcAft>
                <a:spcPts val="0"/>
              </a:spcAft>
              <a:buFont typeface="Arial" pitchFamily="34" charset="0"/>
              <a:buNone/>
              <a:defRPr/>
            </a:pPr>
            <a:r>
              <a:rPr lang="en-US" b="1"/>
              <a:t> Though understanding how we affect aquatic ecosystems, we can reduce the negative effects we have on them.</a:t>
            </a:r>
          </a:p>
          <a:p>
            <a:pPr eaLnBrk="1" fontAlgn="auto" hangingPunct="1">
              <a:lnSpc>
                <a:spcPct val="80000"/>
              </a:lnSpc>
              <a:spcAft>
                <a:spcPts val="0"/>
              </a:spcAft>
              <a:buFont typeface="Arial" pitchFamily="34" charset="0"/>
              <a:buNone/>
              <a:defRPr/>
            </a:pPr>
            <a:endParaRPr lang="en-US" b="1"/>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rrowheads="1"/>
          </p:cNvSpPr>
          <p:nvPr>
            <p:ph type="title"/>
          </p:nvPr>
        </p:nvSpPr>
        <p:spPr/>
        <p:txBody>
          <a:bodyPr/>
          <a:lstStyle/>
          <a:p>
            <a:pPr eaLnBrk="1" hangingPunct="1"/>
            <a:r>
              <a:rPr lang="en-US" smtClean="0"/>
              <a:t>Marine biomes</a:t>
            </a:r>
          </a:p>
        </p:txBody>
      </p:sp>
      <p:sp>
        <p:nvSpPr>
          <p:cNvPr id="109571" name="Rectangle 3"/>
          <p:cNvSpPr>
            <a:spLocks noGrp="1" noChangeArrowheads="1"/>
          </p:cNvSpPr>
          <p:nvPr>
            <p:ph idx="1"/>
          </p:nvPr>
        </p:nvSpPr>
        <p:spPr>
          <a:xfrm>
            <a:off x="839788" y="1676400"/>
            <a:ext cx="7312025" cy="4418013"/>
          </a:xfrm>
        </p:spPr>
        <p:txBody>
          <a:bodyPr/>
          <a:lstStyle/>
          <a:p>
            <a:pPr eaLnBrk="1" hangingPunct="1"/>
            <a:r>
              <a:rPr lang="en-US" b="1" smtClean="0"/>
              <a:t>-covers most of the surface of the earth</a:t>
            </a:r>
          </a:p>
          <a:p>
            <a:pPr eaLnBrk="1" hangingPunct="1"/>
            <a:r>
              <a:rPr lang="en-US" b="1" smtClean="0"/>
              <a:t>-sunlight penetrates only a short distance before absorbed</a:t>
            </a:r>
          </a:p>
          <a:p>
            <a:pPr eaLnBrk="1" hangingPunct="1"/>
            <a:r>
              <a:rPr lang="en-US" b="1" smtClean="0"/>
              <a:t>-photosynthesis only in upper most regions called the </a:t>
            </a:r>
            <a:r>
              <a:rPr lang="en-US" b="1" smtClean="0">
                <a:solidFill>
                  <a:schemeClr val="accent2"/>
                </a:solidFill>
              </a:rPr>
              <a:t>photic zone</a:t>
            </a:r>
            <a:r>
              <a:rPr lang="en-US" b="1" smtClean="0"/>
              <a:t>-may be as shallow as 30 m to 200m. </a:t>
            </a:r>
            <a:endParaRPr lang="en-US" smtClean="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rrowheads="1"/>
          </p:cNvSpPr>
          <p:nvPr>
            <p:ph type="title"/>
          </p:nvPr>
        </p:nvSpPr>
        <p:spPr/>
        <p:txBody>
          <a:bodyPr/>
          <a:lstStyle/>
          <a:p>
            <a:pPr eaLnBrk="1" hangingPunct="1"/>
            <a:r>
              <a:rPr lang="en-US" smtClean="0"/>
              <a:t>Marine biomes</a:t>
            </a:r>
          </a:p>
        </p:txBody>
      </p:sp>
      <p:sp>
        <p:nvSpPr>
          <p:cNvPr id="110595" name="Rectangle 3"/>
          <p:cNvSpPr>
            <a:spLocks noGrp="1" noChangeArrowheads="1"/>
          </p:cNvSpPr>
          <p:nvPr>
            <p:ph idx="1"/>
          </p:nvPr>
        </p:nvSpPr>
        <p:spPr>
          <a:xfrm>
            <a:off x="914400" y="1676400"/>
            <a:ext cx="7543800" cy="4418013"/>
          </a:xfrm>
        </p:spPr>
        <p:txBody>
          <a:bodyPr/>
          <a:lstStyle/>
          <a:p>
            <a:pPr eaLnBrk="1" hangingPunct="1"/>
            <a:r>
              <a:rPr lang="en-US" sz="4800" b="1" smtClean="0"/>
              <a:t>-marine biomes are divided depending on depth and distance from shore</a:t>
            </a:r>
            <a:endParaRPr lang="en-US" smtClean="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914400" y="6964363"/>
            <a:ext cx="8229600" cy="122237"/>
          </a:xfrm>
        </p:spPr>
        <p:txBody>
          <a:bodyPr/>
          <a:lstStyle/>
          <a:p>
            <a:pPr algn="r" eaLnBrk="1" hangingPunct="1"/>
            <a:r>
              <a:rPr lang="en-US" sz="1400" b="1" smtClean="0"/>
              <a:t>Chapter Summary – 3.1</a:t>
            </a:r>
          </a:p>
        </p:txBody>
      </p:sp>
      <p:pic>
        <p:nvPicPr>
          <p:cNvPr id="112643" name="Picture 31"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a:ln w="9525">
            <a:noFill/>
            <a:miter lim="800000"/>
            <a:headEnd/>
            <a:tailEnd/>
          </a:ln>
        </p:spPr>
      </p:pic>
      <p:pic>
        <p:nvPicPr>
          <p:cNvPr id="112644" name="Picture 32"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a:ln w="9525">
            <a:noFill/>
            <a:miter lim="800000"/>
            <a:headEnd/>
            <a:tailEnd/>
          </a:ln>
        </p:spPr>
      </p:pic>
      <p:pic>
        <p:nvPicPr>
          <p:cNvPr id="112645" name="Picture 33"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a:ln w="9525">
            <a:noFill/>
            <a:miter lim="800000"/>
            <a:headEnd/>
            <a:tailEnd/>
          </a:ln>
        </p:spPr>
      </p:pic>
      <p:pic>
        <p:nvPicPr>
          <p:cNvPr id="112646" name="Picture 34" descr="help"/>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a:ln w="9525">
            <a:noFill/>
            <a:miter lim="800000"/>
            <a:headEnd/>
            <a:tailEnd/>
          </a:ln>
        </p:spPr>
      </p:pic>
      <p:pic>
        <p:nvPicPr>
          <p:cNvPr id="199715" name="Picture 35"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a:ln w="9525">
            <a:noFill/>
            <a:miter lim="800000"/>
            <a:headEnd/>
            <a:tailEnd/>
          </a:ln>
        </p:spPr>
      </p:pic>
      <p:pic>
        <p:nvPicPr>
          <p:cNvPr id="112648" name="Picture 36"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a:ln w="9525">
            <a:noFill/>
            <a:miter lim="800000"/>
            <a:headEnd/>
            <a:tailEnd/>
          </a:ln>
        </p:spPr>
      </p:pic>
      <p:pic>
        <p:nvPicPr>
          <p:cNvPr id="112649" name="Picture 39"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a:ln w="9525">
            <a:noFill/>
            <a:miter lim="800000"/>
            <a:headEnd/>
            <a:tailEnd/>
          </a:ln>
        </p:spPr>
      </p:pic>
      <p:sp>
        <p:nvSpPr>
          <p:cNvPr id="112650" name="Rectangle 41"/>
          <p:cNvSpPr>
            <a:spLocks noChangeArrowheads="1"/>
          </p:cNvSpPr>
          <p:nvPr/>
        </p:nvSpPr>
        <p:spPr bwMode="auto">
          <a:xfrm>
            <a:off x="457200" y="1622425"/>
            <a:ext cx="8305800" cy="2720975"/>
          </a:xfrm>
          <a:prstGeom prst="rect">
            <a:avLst/>
          </a:prstGeom>
          <a:noFill/>
          <a:ln w="9525">
            <a:noFill/>
            <a:miter lim="800000"/>
            <a:headEnd/>
            <a:tailEnd/>
          </a:ln>
          <a:effectLst/>
        </p:spPr>
        <p:txBody>
          <a:bodyPr>
            <a:spAutoFit/>
          </a:bodyPr>
          <a:lstStyle/>
          <a:p>
            <a:pPr marL="342900" indent="-342900">
              <a:buFontTx/>
              <a:buChar char="•"/>
            </a:pPr>
            <a:r>
              <a:rPr lang="en-US" altLang="en-US" sz="3200">
                <a:latin typeface="Times" pitchFamily="18" charset="0"/>
              </a:rPr>
              <a:t>Communities, populations, and individual organisms interact in areas where biotic or abiotic factors fall within their range of tolerance.  Abiotic or biotic factors that define whether or not an organism can survive are limiting factors.</a:t>
            </a:r>
          </a:p>
        </p:txBody>
      </p:sp>
      <p:sp>
        <p:nvSpPr>
          <p:cNvPr id="112651" name="Rectangle 42"/>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r>
              <a:rPr lang="en-US" altLang="en-US" sz="3600" b="1">
                <a:solidFill>
                  <a:schemeClr val="tx2"/>
                </a:solidFill>
                <a:latin typeface="Times" pitchFamily="18" charset="0"/>
              </a:rPr>
              <a:t>Communities</a:t>
            </a:r>
            <a:endParaRPr lang="en-US" altLang="en-US" sz="4000" b="1">
              <a:solidFill>
                <a:srgbClr val="FFFF00"/>
              </a:solidFill>
              <a:latin typeface="Times" pitchFamily="18" charset="0"/>
            </a:endParaRPr>
          </a:p>
        </p:txBody>
      </p:sp>
      <p:pic>
        <p:nvPicPr>
          <p:cNvPr id="112652" name="Picture 45" descr="Sec"/>
          <p:cNvPicPr>
            <a:picLocks noChangeAspect="1" noChangeArrowheads="1"/>
          </p:cNvPicPr>
          <p:nvPr/>
        </p:nvPicPr>
        <p:blipFill>
          <a:blip r:embed="rId11" cstate="print"/>
          <a:srcRect/>
          <a:stretch>
            <a:fillRect/>
          </a:stretch>
        </p:blipFill>
        <p:spPr bwMode="auto">
          <a:xfrm>
            <a:off x="0" y="0"/>
            <a:ext cx="1828800" cy="8382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99715"/>
                                        </p:tgtEl>
                                        <p:attrNameLst>
                                          <p:attrName>style.visibility</p:attrName>
                                        </p:attrNameLst>
                                      </p:cBhvr>
                                      <p:to>
                                        <p:strVal val="visible"/>
                                      </p:to>
                                    </p:set>
                                    <p:animEffect transition="in" filter="box(out)">
                                      <p:cBhvr>
                                        <p:cTn id="7" dur="500"/>
                                        <p:tgtEl>
                                          <p:spTgt spid="199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rrowheads="1"/>
          </p:cNvSpPr>
          <p:nvPr>
            <p:ph type="title"/>
          </p:nvPr>
        </p:nvSpPr>
        <p:spPr/>
        <p:txBody>
          <a:bodyPr/>
          <a:lstStyle/>
          <a:p>
            <a:pPr eaLnBrk="1" hangingPunct="1"/>
            <a:r>
              <a:rPr lang="en-US" smtClean="0"/>
              <a:t>Water biomes</a:t>
            </a:r>
          </a:p>
        </p:txBody>
      </p:sp>
      <p:sp>
        <p:nvSpPr>
          <p:cNvPr id="327683" name="Rectangle 3"/>
          <p:cNvSpPr>
            <a:spLocks noGrp="1" noChangeArrowheads="1"/>
          </p:cNvSpPr>
          <p:nvPr>
            <p:ph sz="half" idx="1"/>
          </p:nvPr>
        </p:nvSpPr>
        <p:spPr/>
        <p:txBody>
          <a:bodyPr rtlCol="0">
            <a:normAutofit lnSpcReduction="10000"/>
          </a:bodyPr>
          <a:lstStyle/>
          <a:p>
            <a:pPr eaLnBrk="1" fontAlgn="auto" hangingPunct="1">
              <a:spcAft>
                <a:spcPts val="0"/>
              </a:spcAft>
              <a:buFont typeface="Arial" pitchFamily="34" charset="0"/>
              <a:buChar char="•"/>
              <a:defRPr/>
            </a:pPr>
            <a:r>
              <a:rPr lang="en-US" sz="2400"/>
              <a:t> </a:t>
            </a:r>
            <a:r>
              <a:rPr lang="en-US" sz="4000" b="1"/>
              <a:t>Water biomes do not vary in temperature as much as land biomes do.</a:t>
            </a:r>
            <a:r>
              <a:rPr lang="en-US" sz="2400"/>
              <a:t> </a:t>
            </a:r>
          </a:p>
        </p:txBody>
      </p:sp>
      <p:sp>
        <p:nvSpPr>
          <p:cNvPr id="327684" name="Rectangle 4"/>
          <p:cNvSpPr>
            <a:spLocks noGrp="1" noChangeArrowheads="1"/>
          </p:cNvSpPr>
          <p:nvPr>
            <p:ph sz="half" idx="2"/>
          </p:nvPr>
        </p:nvSpPr>
        <p:spPr/>
        <p:txBody>
          <a:bodyPr rtlCol="0">
            <a:normAutofit lnSpcReduction="10000"/>
          </a:bodyPr>
          <a:lstStyle/>
          <a:p>
            <a:pPr eaLnBrk="1" fontAlgn="auto" hangingPunct="1">
              <a:lnSpc>
                <a:spcPct val="94000"/>
              </a:lnSpc>
              <a:spcBef>
                <a:spcPts val="13"/>
              </a:spcBef>
              <a:spcAft>
                <a:spcPts val="0"/>
              </a:spcAft>
              <a:buFont typeface="Arial" pitchFamily="34" charset="0"/>
              <a:buChar char="•"/>
              <a:defRPr/>
            </a:pPr>
            <a:r>
              <a:rPr lang="en-US" b="1" i="1">
                <a:latin typeface="Comic Sans MS" pitchFamily="66" charset="0"/>
              </a:rPr>
              <a:t>Plankton </a:t>
            </a:r>
            <a:r>
              <a:rPr lang="en-US" b="1">
                <a:latin typeface="Comic Sans MS" pitchFamily="66" charset="0"/>
              </a:rPr>
              <a:t>(free-floating microscopic organisms)</a:t>
            </a:r>
          </a:p>
          <a:p>
            <a:pPr eaLnBrk="1" fontAlgn="auto" hangingPunct="1">
              <a:lnSpc>
                <a:spcPct val="94000"/>
              </a:lnSpc>
              <a:spcBef>
                <a:spcPts val="13"/>
              </a:spcBef>
              <a:spcAft>
                <a:spcPts val="0"/>
              </a:spcAft>
              <a:buFont typeface="Arial" pitchFamily="34" charset="0"/>
              <a:buChar char="•"/>
              <a:defRPr/>
            </a:pPr>
            <a:r>
              <a:rPr lang="en-US" b="1">
                <a:latin typeface="Comic Sans MS" pitchFamily="66" charset="0"/>
              </a:rPr>
              <a:t>phytoplankton - plant</a:t>
            </a:r>
          </a:p>
          <a:p>
            <a:pPr eaLnBrk="1" fontAlgn="auto" hangingPunct="1">
              <a:lnSpc>
                <a:spcPct val="94000"/>
              </a:lnSpc>
              <a:spcBef>
                <a:spcPts val="200"/>
              </a:spcBef>
              <a:spcAft>
                <a:spcPts val="0"/>
              </a:spcAft>
              <a:buFont typeface="Arial" pitchFamily="34" charset="0"/>
              <a:buChar char="•"/>
              <a:defRPr/>
            </a:pPr>
            <a:r>
              <a:rPr lang="en-US" b="1">
                <a:latin typeface="Comic Sans MS" pitchFamily="66" charset="0"/>
              </a:rPr>
              <a:t>or protozoans </a:t>
            </a:r>
          </a:p>
          <a:p>
            <a:pPr eaLnBrk="1" fontAlgn="auto" hangingPunct="1">
              <a:lnSpc>
                <a:spcPct val="94000"/>
              </a:lnSpc>
              <a:spcBef>
                <a:spcPts val="13"/>
              </a:spcBef>
              <a:spcAft>
                <a:spcPts val="0"/>
              </a:spcAft>
              <a:buFont typeface="Arial" pitchFamily="34" charset="0"/>
              <a:buChar char="•"/>
              <a:defRPr/>
            </a:pPr>
            <a:r>
              <a:rPr lang="en-US" b="1">
                <a:latin typeface="Comic Sans MS" pitchFamily="66" charset="0"/>
              </a:rPr>
              <a:t>and crustaceans (zooplankton). </a:t>
            </a:r>
          </a:p>
          <a:p>
            <a:pPr eaLnBrk="1" fontAlgn="auto" hangingPunct="1">
              <a:lnSpc>
                <a:spcPct val="94000"/>
              </a:lnSpc>
              <a:spcBef>
                <a:spcPts val="13"/>
              </a:spcBef>
              <a:spcAft>
                <a:spcPts val="0"/>
              </a:spcAft>
              <a:buFont typeface="Arial" pitchFamily="34" charset="0"/>
              <a:buChar char="•"/>
              <a:defRPr/>
            </a:pPr>
            <a:r>
              <a:rPr lang="en-US" b="1">
                <a:latin typeface="Comic Sans MS" pitchFamily="66" charset="0"/>
              </a:rPr>
              <a:t>Small and large fish are present.</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914400" y="6964363"/>
            <a:ext cx="8229600" cy="122237"/>
          </a:xfrm>
        </p:spPr>
        <p:txBody>
          <a:bodyPr/>
          <a:lstStyle/>
          <a:p>
            <a:pPr algn="r" eaLnBrk="1" hangingPunct="1"/>
            <a:r>
              <a:rPr lang="en-US" sz="1400" b="1" smtClean="0"/>
              <a:t>Chapter Summary – 3.1</a:t>
            </a:r>
          </a:p>
        </p:txBody>
      </p:sp>
      <p:pic>
        <p:nvPicPr>
          <p:cNvPr id="113667" name="Picture 3"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a:ln w="9525">
            <a:noFill/>
            <a:miter lim="800000"/>
            <a:headEnd/>
            <a:tailEnd/>
          </a:ln>
        </p:spPr>
      </p:pic>
      <p:pic>
        <p:nvPicPr>
          <p:cNvPr id="113668" name="Picture 4"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a:ln w="9525">
            <a:noFill/>
            <a:miter lim="800000"/>
            <a:headEnd/>
            <a:tailEnd/>
          </a:ln>
        </p:spPr>
      </p:pic>
      <p:pic>
        <p:nvPicPr>
          <p:cNvPr id="113669" name="Picture 5"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a:ln w="9525">
            <a:noFill/>
            <a:miter lim="800000"/>
            <a:headEnd/>
            <a:tailEnd/>
          </a:ln>
        </p:spPr>
      </p:pic>
      <p:pic>
        <p:nvPicPr>
          <p:cNvPr id="113670" name="Picture 6" descr="help"/>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a:ln w="9525">
            <a:noFill/>
            <a:miter lim="800000"/>
            <a:headEnd/>
            <a:tailEnd/>
          </a:ln>
        </p:spPr>
      </p:pic>
      <p:pic>
        <p:nvPicPr>
          <p:cNvPr id="957447" name="Picture 7"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a:ln w="9525">
            <a:noFill/>
            <a:miter lim="800000"/>
            <a:headEnd/>
            <a:tailEnd/>
          </a:ln>
        </p:spPr>
      </p:pic>
      <p:pic>
        <p:nvPicPr>
          <p:cNvPr id="113672" name="Picture 8"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a:ln w="9525">
            <a:noFill/>
            <a:miter lim="800000"/>
            <a:headEnd/>
            <a:tailEnd/>
          </a:ln>
        </p:spPr>
      </p:pic>
      <p:pic>
        <p:nvPicPr>
          <p:cNvPr id="113673" name="Picture 9"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a:ln w="9525">
            <a:noFill/>
            <a:miter lim="800000"/>
            <a:headEnd/>
            <a:tailEnd/>
          </a:ln>
        </p:spPr>
      </p:pic>
      <p:sp>
        <p:nvSpPr>
          <p:cNvPr id="113674" name="Rectangle 10"/>
          <p:cNvSpPr>
            <a:spLocks noChangeArrowheads="1"/>
          </p:cNvSpPr>
          <p:nvPr/>
        </p:nvSpPr>
        <p:spPr bwMode="auto">
          <a:xfrm>
            <a:off x="381000" y="1622425"/>
            <a:ext cx="8305800" cy="3597275"/>
          </a:xfrm>
          <a:prstGeom prst="rect">
            <a:avLst/>
          </a:prstGeom>
          <a:noFill/>
          <a:ln w="9525">
            <a:noFill/>
            <a:miter lim="800000"/>
            <a:headEnd/>
            <a:tailEnd/>
          </a:ln>
          <a:effectLst/>
        </p:spPr>
        <p:txBody>
          <a:bodyPr>
            <a:spAutoFit/>
          </a:bodyPr>
          <a:lstStyle/>
          <a:p>
            <a:pPr marL="342900" indent="-342900">
              <a:buFontTx/>
              <a:buChar char="•"/>
            </a:pPr>
            <a:r>
              <a:rPr lang="en-US" altLang="en-US" sz="3200">
                <a:latin typeface="Times" pitchFamily="18" charset="0"/>
              </a:rPr>
              <a:t>The sequential development of living communities from bare rock is an example of primary succession.  Secondary succession occurs when communities are disrupted.  Left undisturbed, both primary succession and secondary succession will eventually result in a climax community which can last for hundreds of years.</a:t>
            </a:r>
          </a:p>
        </p:txBody>
      </p:sp>
      <p:sp>
        <p:nvSpPr>
          <p:cNvPr id="113675" name="Rectangle 11"/>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r>
              <a:rPr lang="en-US" altLang="en-US" sz="3600" b="1">
                <a:solidFill>
                  <a:schemeClr val="tx2"/>
                </a:solidFill>
                <a:latin typeface="Times" pitchFamily="18" charset="0"/>
              </a:rPr>
              <a:t>Communities</a:t>
            </a:r>
            <a:endParaRPr lang="en-US" altLang="en-US" sz="4000" b="1">
              <a:solidFill>
                <a:srgbClr val="FFFF00"/>
              </a:solidFill>
              <a:latin typeface="Times" pitchFamily="18" charset="0"/>
            </a:endParaRPr>
          </a:p>
        </p:txBody>
      </p:sp>
      <p:pic>
        <p:nvPicPr>
          <p:cNvPr id="113676" name="Picture 12" descr="Sec"/>
          <p:cNvPicPr>
            <a:picLocks noChangeAspect="1" noChangeArrowheads="1"/>
          </p:cNvPicPr>
          <p:nvPr/>
        </p:nvPicPr>
        <p:blipFill>
          <a:blip r:embed="rId11" cstate="print"/>
          <a:srcRect/>
          <a:stretch>
            <a:fillRect/>
          </a:stretch>
        </p:blipFill>
        <p:spPr bwMode="auto">
          <a:xfrm>
            <a:off x="0" y="0"/>
            <a:ext cx="1828800" cy="8382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57447"/>
                                        </p:tgtEl>
                                        <p:attrNameLst>
                                          <p:attrName>style.visibility</p:attrName>
                                        </p:attrNameLst>
                                      </p:cBhvr>
                                      <p:to>
                                        <p:strVal val="visible"/>
                                      </p:to>
                                    </p:set>
                                    <p:animEffect transition="in" filter="box(out)">
                                      <p:cBhvr>
                                        <p:cTn id="7" dur="500"/>
                                        <p:tgtEl>
                                          <p:spTgt spid="957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914400" y="6964363"/>
            <a:ext cx="8229600" cy="122237"/>
          </a:xfrm>
        </p:spPr>
        <p:txBody>
          <a:bodyPr/>
          <a:lstStyle/>
          <a:p>
            <a:pPr algn="r" eaLnBrk="1" hangingPunct="1"/>
            <a:r>
              <a:rPr lang="en-US" sz="1400" b="1" smtClean="0"/>
              <a:t>Chapter Summary – 3.2</a:t>
            </a:r>
          </a:p>
        </p:txBody>
      </p:sp>
      <p:pic>
        <p:nvPicPr>
          <p:cNvPr id="114691" name="Picture 3"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a:ln w="9525">
            <a:noFill/>
            <a:miter lim="800000"/>
            <a:headEnd/>
            <a:tailEnd/>
          </a:ln>
        </p:spPr>
      </p:pic>
      <p:pic>
        <p:nvPicPr>
          <p:cNvPr id="114692" name="Picture 4"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a:ln w="9525">
            <a:noFill/>
            <a:miter lim="800000"/>
            <a:headEnd/>
            <a:tailEnd/>
          </a:ln>
        </p:spPr>
      </p:pic>
      <p:pic>
        <p:nvPicPr>
          <p:cNvPr id="114693" name="Picture 5"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a:ln w="9525">
            <a:noFill/>
            <a:miter lim="800000"/>
            <a:headEnd/>
            <a:tailEnd/>
          </a:ln>
        </p:spPr>
      </p:pic>
      <p:pic>
        <p:nvPicPr>
          <p:cNvPr id="114694" name="Picture 6" descr="help"/>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a:ln w="9525">
            <a:noFill/>
            <a:miter lim="800000"/>
            <a:headEnd/>
            <a:tailEnd/>
          </a:ln>
        </p:spPr>
      </p:pic>
      <p:pic>
        <p:nvPicPr>
          <p:cNvPr id="873479" name="Picture 7"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a:ln w="9525">
            <a:noFill/>
            <a:miter lim="800000"/>
            <a:headEnd/>
            <a:tailEnd/>
          </a:ln>
        </p:spPr>
      </p:pic>
      <p:pic>
        <p:nvPicPr>
          <p:cNvPr id="114696" name="Picture 8"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a:ln w="9525">
            <a:noFill/>
            <a:miter lim="800000"/>
            <a:headEnd/>
            <a:tailEnd/>
          </a:ln>
        </p:spPr>
      </p:pic>
      <p:pic>
        <p:nvPicPr>
          <p:cNvPr id="114697" name="Picture 9"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a:ln w="9525">
            <a:noFill/>
            <a:miter lim="800000"/>
            <a:headEnd/>
            <a:tailEnd/>
          </a:ln>
        </p:spPr>
      </p:pic>
      <p:sp>
        <p:nvSpPr>
          <p:cNvPr id="114698" name="Rectangle 11"/>
          <p:cNvSpPr>
            <a:spLocks noChangeArrowheads="1"/>
          </p:cNvSpPr>
          <p:nvPr/>
        </p:nvSpPr>
        <p:spPr bwMode="auto">
          <a:xfrm>
            <a:off x="457200" y="1641475"/>
            <a:ext cx="7696200" cy="4035425"/>
          </a:xfrm>
          <a:prstGeom prst="rect">
            <a:avLst/>
          </a:prstGeom>
          <a:noFill/>
          <a:ln w="9525">
            <a:noFill/>
            <a:miter lim="800000"/>
            <a:headEnd/>
            <a:tailEnd/>
          </a:ln>
          <a:effectLst/>
        </p:spPr>
        <p:txBody>
          <a:bodyPr>
            <a:spAutoFit/>
          </a:bodyPr>
          <a:lstStyle/>
          <a:p>
            <a:pPr marL="342900" indent="-342900">
              <a:buFontTx/>
              <a:buChar char="•"/>
            </a:pPr>
            <a:r>
              <a:rPr lang="en-US" altLang="en-US" sz="3200">
                <a:latin typeface="Times" pitchFamily="18" charset="0"/>
              </a:rPr>
              <a:t>Biomes are large areas that have characteristic climax communities.  Aquatic biomes may be marine or freshwater.  Estuaries occur at the boundaries of marine and freshwater biomes.  Approximately three-quarters of Earth’s surface is covered by aquatic biomes, and the vast majority of these are marine communities.</a:t>
            </a:r>
          </a:p>
        </p:txBody>
      </p:sp>
      <p:sp>
        <p:nvSpPr>
          <p:cNvPr id="114699" name="Rectangle 12"/>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r>
              <a:rPr lang="en-US" altLang="en-US" sz="3600" b="1">
                <a:solidFill>
                  <a:schemeClr val="tx2"/>
                </a:solidFill>
                <a:latin typeface="Times" pitchFamily="18" charset="0"/>
              </a:rPr>
              <a:t>Biomes</a:t>
            </a:r>
            <a:endParaRPr lang="en-US" altLang="en-US" sz="4000" b="1">
              <a:solidFill>
                <a:srgbClr val="FFFF00"/>
              </a:solidFill>
              <a:latin typeface="Times" pitchFamily="18" charset="0"/>
            </a:endParaRPr>
          </a:p>
        </p:txBody>
      </p:sp>
      <p:pic>
        <p:nvPicPr>
          <p:cNvPr id="114700" name="Picture 17" descr="Sec"/>
          <p:cNvPicPr>
            <a:picLocks noChangeAspect="1" noChangeArrowheads="1"/>
          </p:cNvPicPr>
          <p:nvPr/>
        </p:nvPicPr>
        <p:blipFill>
          <a:blip r:embed="rId11" cstate="print"/>
          <a:srcRect/>
          <a:stretch>
            <a:fillRect/>
          </a:stretch>
        </p:blipFill>
        <p:spPr bwMode="auto">
          <a:xfrm>
            <a:off x="0" y="0"/>
            <a:ext cx="1828800" cy="8382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873479"/>
                                        </p:tgtEl>
                                        <p:attrNameLst>
                                          <p:attrName>style.visibility</p:attrName>
                                        </p:attrNameLst>
                                      </p:cBhvr>
                                      <p:to>
                                        <p:strVal val="visible"/>
                                      </p:to>
                                    </p:set>
                                    <p:animEffect transition="in" filter="box(out)">
                                      <p:cBhvr>
                                        <p:cTn id="7" dur="500"/>
                                        <p:tgtEl>
                                          <p:spTgt spid="873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914400" y="6964363"/>
            <a:ext cx="8229600" cy="122237"/>
          </a:xfrm>
        </p:spPr>
        <p:txBody>
          <a:bodyPr/>
          <a:lstStyle/>
          <a:p>
            <a:pPr algn="r" eaLnBrk="1" hangingPunct="1"/>
            <a:r>
              <a:rPr lang="en-US" sz="1400" b="1" smtClean="0"/>
              <a:t>Chapter Summary – 3.2</a:t>
            </a:r>
          </a:p>
        </p:txBody>
      </p:sp>
      <p:pic>
        <p:nvPicPr>
          <p:cNvPr id="115715" name="Picture 3"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a:ln w="9525">
            <a:noFill/>
            <a:miter lim="800000"/>
            <a:headEnd/>
            <a:tailEnd/>
          </a:ln>
        </p:spPr>
      </p:pic>
      <p:pic>
        <p:nvPicPr>
          <p:cNvPr id="115716" name="Picture 4"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a:ln w="9525">
            <a:noFill/>
            <a:miter lim="800000"/>
            <a:headEnd/>
            <a:tailEnd/>
          </a:ln>
        </p:spPr>
      </p:pic>
      <p:pic>
        <p:nvPicPr>
          <p:cNvPr id="115717" name="Picture 5"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a:ln w="9525">
            <a:noFill/>
            <a:miter lim="800000"/>
            <a:headEnd/>
            <a:tailEnd/>
          </a:ln>
        </p:spPr>
      </p:pic>
      <p:pic>
        <p:nvPicPr>
          <p:cNvPr id="115718" name="Picture 6" descr="help"/>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a:ln w="9525">
            <a:noFill/>
            <a:miter lim="800000"/>
            <a:headEnd/>
            <a:tailEnd/>
          </a:ln>
        </p:spPr>
      </p:pic>
      <p:pic>
        <p:nvPicPr>
          <p:cNvPr id="958471" name="Picture 7"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a:ln w="9525">
            <a:noFill/>
            <a:miter lim="800000"/>
            <a:headEnd/>
            <a:tailEnd/>
          </a:ln>
        </p:spPr>
      </p:pic>
      <p:pic>
        <p:nvPicPr>
          <p:cNvPr id="115720" name="Picture 8"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a:ln w="9525">
            <a:noFill/>
            <a:miter lim="800000"/>
            <a:headEnd/>
            <a:tailEnd/>
          </a:ln>
        </p:spPr>
      </p:pic>
      <p:pic>
        <p:nvPicPr>
          <p:cNvPr id="115721" name="Picture 9"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a:ln w="9525">
            <a:noFill/>
            <a:miter lim="800000"/>
            <a:headEnd/>
            <a:tailEnd/>
          </a:ln>
        </p:spPr>
      </p:pic>
      <p:sp>
        <p:nvSpPr>
          <p:cNvPr id="115722" name="Rectangle 10"/>
          <p:cNvSpPr>
            <a:spLocks noChangeArrowheads="1"/>
          </p:cNvSpPr>
          <p:nvPr/>
        </p:nvSpPr>
        <p:spPr bwMode="auto">
          <a:xfrm>
            <a:off x="457200" y="1641475"/>
            <a:ext cx="7696200" cy="4035425"/>
          </a:xfrm>
          <a:prstGeom prst="rect">
            <a:avLst/>
          </a:prstGeom>
          <a:noFill/>
          <a:ln w="9525">
            <a:noFill/>
            <a:miter lim="800000"/>
            <a:headEnd/>
            <a:tailEnd/>
          </a:ln>
          <a:effectLst/>
        </p:spPr>
        <p:txBody>
          <a:bodyPr>
            <a:spAutoFit/>
          </a:bodyPr>
          <a:lstStyle/>
          <a:p>
            <a:pPr marL="342900" indent="-342900">
              <a:buFontTx/>
              <a:buChar char="•"/>
            </a:pPr>
            <a:r>
              <a:rPr lang="en-US" altLang="en-US" sz="3200">
                <a:latin typeface="Times" pitchFamily="18" charset="0"/>
              </a:rPr>
              <a:t>Terrestrial biomes include tundra, taiga, desert, grassland, deciduous forest, and temperate and tropical rain forests.  Latitude influences the angle at which the sun reaches Earth and is a strong factor in determining what a particular biome is like.  Two climatic factors, temperature and precipitation, are major limiting factors for the information of terrestrial biomes.</a:t>
            </a:r>
          </a:p>
        </p:txBody>
      </p:sp>
      <p:sp>
        <p:nvSpPr>
          <p:cNvPr id="115723" name="Rectangle 11"/>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r>
              <a:rPr lang="en-US" altLang="en-US" sz="3600" b="1">
                <a:solidFill>
                  <a:schemeClr val="tx2"/>
                </a:solidFill>
                <a:latin typeface="Times" pitchFamily="18" charset="0"/>
              </a:rPr>
              <a:t>Biomes</a:t>
            </a:r>
            <a:endParaRPr lang="en-US" altLang="en-US" sz="4000" b="1">
              <a:solidFill>
                <a:srgbClr val="FFFF00"/>
              </a:solidFill>
              <a:latin typeface="Times" pitchFamily="18" charset="0"/>
            </a:endParaRPr>
          </a:p>
        </p:txBody>
      </p:sp>
      <p:pic>
        <p:nvPicPr>
          <p:cNvPr id="115724" name="Picture 12" descr="Sec"/>
          <p:cNvPicPr>
            <a:picLocks noChangeAspect="1" noChangeArrowheads="1"/>
          </p:cNvPicPr>
          <p:nvPr/>
        </p:nvPicPr>
        <p:blipFill>
          <a:blip r:embed="rId11" cstate="print"/>
          <a:srcRect/>
          <a:stretch>
            <a:fillRect/>
          </a:stretch>
        </p:blipFill>
        <p:spPr bwMode="auto">
          <a:xfrm>
            <a:off x="0" y="0"/>
            <a:ext cx="1828800" cy="8382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58471"/>
                                        </p:tgtEl>
                                        <p:attrNameLst>
                                          <p:attrName>style.visibility</p:attrName>
                                        </p:attrNameLst>
                                      </p:cBhvr>
                                      <p:to>
                                        <p:strVal val="visible"/>
                                      </p:to>
                                    </p:set>
                                    <p:animEffect transition="in" filter="box(out)">
                                      <p:cBhvr>
                                        <p:cTn id="7" dur="500"/>
                                        <p:tgtEl>
                                          <p:spTgt spid="9584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wetlands"/>
          <p:cNvPicPr>
            <a:picLocks noChangeAspect="1" noChangeArrowheads="1"/>
          </p:cNvPicPr>
          <p:nvPr/>
        </p:nvPicPr>
        <p:blipFill>
          <a:blip r:embed="rId3" cstate="print"/>
          <a:srcRect/>
          <a:stretch>
            <a:fillRect/>
          </a:stretch>
        </p:blipFill>
        <p:spPr bwMode="auto">
          <a:xfrm>
            <a:off x="0" y="0"/>
            <a:ext cx="9144000" cy="6831013"/>
          </a:xfrm>
          <a:prstGeom prst="rect">
            <a:avLst/>
          </a:prstGeom>
          <a:noFill/>
          <a:ln w="9525">
            <a:noFill/>
            <a:miter lim="800000"/>
            <a:headEnd/>
            <a:tailEnd/>
          </a:ln>
        </p:spPr>
      </p:pic>
      <p:sp>
        <p:nvSpPr>
          <p:cNvPr id="67587" name="Rectangle 3"/>
          <p:cNvSpPr>
            <a:spLocks noGrp="1" noRot="1" noChangeArrowheads="1"/>
          </p:cNvSpPr>
          <p:nvPr>
            <p:ph type="title"/>
          </p:nvPr>
        </p:nvSpPr>
        <p:spPr/>
        <p:txBody>
          <a:bodyPr/>
          <a:lstStyle/>
          <a:p>
            <a:pPr eaLnBrk="1" hangingPunct="1"/>
            <a:r>
              <a:rPr lang="en-US" smtClean="0"/>
              <a:t>Freshwater Wetlands</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rrowheads="1"/>
          </p:cNvSpPr>
          <p:nvPr>
            <p:ph type="title"/>
          </p:nvPr>
        </p:nvSpPr>
        <p:spPr/>
        <p:txBody>
          <a:bodyPr/>
          <a:lstStyle/>
          <a:p>
            <a:pPr eaLnBrk="1" hangingPunct="1"/>
            <a:r>
              <a:rPr lang="en-US" sz="3600" i="1" smtClean="0"/>
              <a:t>Fresh water biomes of earth</a:t>
            </a:r>
            <a:r>
              <a:rPr lang="en-US" smtClean="0"/>
              <a:t> </a:t>
            </a:r>
          </a:p>
        </p:txBody>
      </p:sp>
      <p:sp>
        <p:nvSpPr>
          <p:cNvPr id="68611" name="Rectangle 3"/>
          <p:cNvSpPr>
            <a:spLocks noGrp="1" noChangeArrowheads="1"/>
          </p:cNvSpPr>
          <p:nvPr>
            <p:ph idx="1"/>
          </p:nvPr>
        </p:nvSpPr>
        <p:spPr/>
        <p:txBody>
          <a:bodyPr/>
          <a:lstStyle/>
          <a:p>
            <a:pPr eaLnBrk="1" hangingPunct="1"/>
            <a:r>
              <a:rPr lang="en-US" b="1" i="1" smtClean="0"/>
              <a:t>-</a:t>
            </a:r>
            <a:r>
              <a:rPr lang="en-US" i="1" smtClean="0"/>
              <a:t>much of our drinking water comes from here</a:t>
            </a:r>
          </a:p>
          <a:p>
            <a:pPr eaLnBrk="1" hangingPunct="1"/>
            <a:r>
              <a:rPr lang="en-US" i="1" smtClean="0"/>
              <a:t>-lakes, ponds, rivers, and streams</a:t>
            </a:r>
          </a:p>
          <a:p>
            <a:pPr eaLnBrk="1" hangingPunct="1"/>
            <a:r>
              <a:rPr lang="en-US" i="1" smtClean="0"/>
              <a:t>-</a:t>
            </a:r>
            <a:r>
              <a:rPr lang="en-US" smtClean="0"/>
              <a:t>important source of food</a:t>
            </a:r>
          </a:p>
          <a:p>
            <a:pPr eaLnBrk="1" hangingPunct="1"/>
            <a:r>
              <a:rPr lang="en-US" smtClean="0"/>
              <a:t>Power, irrigation, water storage, recreation, dumping ground for waste</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Grp="1" noRot="1" noChangeArrowheads="1"/>
          </p:cNvSpPr>
          <p:nvPr>
            <p:ph type="title"/>
          </p:nvPr>
        </p:nvSpPr>
        <p:spPr>
          <a:xfrm>
            <a:off x="0" y="228600"/>
            <a:ext cx="8458200" cy="1143000"/>
          </a:xfrm>
        </p:spPr>
        <p:txBody>
          <a:bodyPr rtlCol="0">
            <a:normAutofit fontScale="90000"/>
          </a:bodyPr>
          <a:lstStyle/>
          <a:p>
            <a:pPr eaLnBrk="1" fontAlgn="auto" hangingPunct="1">
              <a:spcAft>
                <a:spcPts val="0"/>
              </a:spcAft>
              <a:defRPr/>
            </a:pPr>
            <a:r>
              <a:rPr lang="en-US">
                <a:latin typeface="Comic Sans MS" pitchFamily="66" charset="0"/>
              </a:rPr>
              <a:t>Aquatic Communities:Freshwater</a:t>
            </a:r>
          </a:p>
        </p:txBody>
      </p:sp>
      <p:sp>
        <p:nvSpPr>
          <p:cNvPr id="69635" name="Rectangle 3"/>
          <p:cNvSpPr>
            <a:spLocks noGrp="1" noChangeArrowheads="1"/>
          </p:cNvSpPr>
          <p:nvPr>
            <p:ph idx="1"/>
          </p:nvPr>
        </p:nvSpPr>
        <p:spPr>
          <a:xfrm>
            <a:off x="457200" y="1600200"/>
            <a:ext cx="3810000" cy="4525963"/>
          </a:xfrm>
        </p:spPr>
        <p:txBody>
          <a:bodyPr/>
          <a:lstStyle/>
          <a:p>
            <a:pPr eaLnBrk="1" hangingPunct="1">
              <a:lnSpc>
                <a:spcPct val="94000"/>
              </a:lnSpc>
              <a:spcBef>
                <a:spcPts val="13"/>
              </a:spcBef>
            </a:pPr>
            <a:r>
              <a:rPr lang="en-US" sz="5400" b="1" smtClean="0">
                <a:latin typeface="Comic Sans MS" pitchFamily="66" charset="0"/>
              </a:rPr>
              <a:t>lakes, ponds, rivers, &amp; streams;</a:t>
            </a:r>
          </a:p>
          <a:p>
            <a:pPr eaLnBrk="1" hangingPunct="1">
              <a:lnSpc>
                <a:spcPct val="94000"/>
              </a:lnSpc>
              <a:spcBef>
                <a:spcPts val="13"/>
              </a:spcBef>
              <a:buFont typeface="Wingdings" pitchFamily="2" charset="2"/>
              <a:buNone/>
            </a:pPr>
            <a:endParaRPr lang="en-US" sz="5400" b="1" smtClean="0"/>
          </a:p>
        </p:txBody>
      </p:sp>
      <p:pic>
        <p:nvPicPr>
          <p:cNvPr id="69636" name="Picture 4" descr="GlacSteam"/>
          <p:cNvPicPr>
            <a:picLocks noChangeAspect="1" noChangeArrowheads="1"/>
          </p:cNvPicPr>
          <p:nvPr/>
        </p:nvPicPr>
        <p:blipFill>
          <a:blip r:embed="rId3" cstate="print"/>
          <a:srcRect/>
          <a:stretch>
            <a:fillRect/>
          </a:stretch>
        </p:blipFill>
        <p:spPr bwMode="auto">
          <a:xfrm>
            <a:off x="3876675" y="1981200"/>
            <a:ext cx="5267325" cy="34512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Rot="1" noChangeArrowheads="1"/>
          </p:cNvSpPr>
          <p:nvPr>
            <p:ph type="title"/>
          </p:nvPr>
        </p:nvSpPr>
        <p:spPr/>
        <p:txBody>
          <a:bodyPr rtlCol="0">
            <a:normAutofit fontScale="90000"/>
          </a:bodyPr>
          <a:lstStyle/>
          <a:p>
            <a:pPr eaLnBrk="1" fontAlgn="auto" hangingPunct="1">
              <a:spcAft>
                <a:spcPts val="0"/>
              </a:spcAft>
              <a:defRPr/>
            </a:pPr>
            <a:r>
              <a:rPr lang="en-US"/>
              <a:t>Organisms </a:t>
            </a:r>
            <a:br>
              <a:rPr lang="en-US"/>
            </a:br>
            <a:r>
              <a:rPr lang="en-US"/>
              <a:t>Aquatic Ecosystems</a:t>
            </a:r>
          </a:p>
        </p:txBody>
      </p:sp>
      <p:sp>
        <p:nvSpPr>
          <p:cNvPr id="335875" name="Rectangle 3"/>
          <p:cNvSpPr>
            <a:spLocks noGrp="1" noChangeArrowheads="1"/>
          </p:cNvSpPr>
          <p:nvPr>
            <p:ph idx="1"/>
          </p:nvPr>
        </p:nvSpPr>
        <p:spPr>
          <a:xfrm>
            <a:off x="381000" y="2057400"/>
            <a:ext cx="8001000" cy="4343400"/>
          </a:xfrm>
        </p:spPr>
        <p:txBody>
          <a:bodyPr rtlCol="0">
            <a:normAutofit fontScale="85000" lnSpcReduction="10000"/>
          </a:bodyPr>
          <a:lstStyle/>
          <a:p>
            <a:pPr eaLnBrk="1" fontAlgn="auto" hangingPunct="1">
              <a:spcAft>
                <a:spcPts val="0"/>
              </a:spcAft>
              <a:buFont typeface="Arial" pitchFamily="34" charset="0"/>
              <a:buChar char="•"/>
              <a:defRPr/>
            </a:pPr>
            <a:r>
              <a:rPr lang="en-US"/>
              <a:t> </a:t>
            </a:r>
            <a:r>
              <a:rPr lang="en-US" b="1"/>
              <a:t>Grouped by location &amp; adaptations</a:t>
            </a:r>
          </a:p>
          <a:p>
            <a:pPr eaLnBrk="1" fontAlgn="auto" hangingPunct="1">
              <a:spcAft>
                <a:spcPts val="0"/>
              </a:spcAft>
              <a:buFont typeface="Arial" pitchFamily="34" charset="0"/>
              <a:buChar char="•"/>
              <a:defRPr/>
            </a:pPr>
            <a:r>
              <a:rPr lang="en-US" b="1"/>
              <a:t>Plankton</a:t>
            </a:r>
            <a:r>
              <a:rPr lang="en-US"/>
              <a:t>- float at the surface</a:t>
            </a:r>
          </a:p>
          <a:p>
            <a:pPr lvl="1" eaLnBrk="1" fontAlgn="auto" hangingPunct="1">
              <a:spcAft>
                <a:spcPts val="0"/>
              </a:spcAft>
              <a:buFont typeface="Arial" pitchFamily="34" charset="0"/>
              <a:buChar char="–"/>
              <a:defRPr/>
            </a:pPr>
            <a:r>
              <a:rPr lang="en-US"/>
              <a:t>Phytoplankton- microscopic plants</a:t>
            </a:r>
          </a:p>
          <a:p>
            <a:pPr lvl="1" eaLnBrk="1" fontAlgn="auto" hangingPunct="1">
              <a:spcAft>
                <a:spcPts val="0"/>
              </a:spcAft>
              <a:buFont typeface="Arial" pitchFamily="34" charset="0"/>
              <a:buChar char="–"/>
              <a:defRPr/>
            </a:pPr>
            <a:r>
              <a:rPr lang="en-US"/>
              <a:t>Zooplankton- microscopic animals</a:t>
            </a:r>
          </a:p>
          <a:p>
            <a:pPr eaLnBrk="1" fontAlgn="auto" hangingPunct="1">
              <a:spcAft>
                <a:spcPts val="0"/>
              </a:spcAft>
              <a:buFont typeface="Arial" pitchFamily="34" charset="0"/>
              <a:buChar char="•"/>
              <a:defRPr/>
            </a:pPr>
            <a:r>
              <a:rPr lang="en-US" b="1"/>
              <a:t>Nekton- </a:t>
            </a:r>
            <a:r>
              <a:rPr lang="en-US"/>
              <a:t>free swimming organisms -    fish, turtles &amp; whales</a:t>
            </a:r>
          </a:p>
          <a:p>
            <a:pPr eaLnBrk="1" fontAlgn="auto" hangingPunct="1">
              <a:spcAft>
                <a:spcPts val="0"/>
              </a:spcAft>
              <a:buFont typeface="Arial" pitchFamily="34" charset="0"/>
              <a:buChar char="•"/>
              <a:defRPr/>
            </a:pPr>
            <a:r>
              <a:rPr lang="en-US" b="1"/>
              <a:t>Benthos-</a:t>
            </a:r>
            <a:r>
              <a:rPr lang="en-US"/>
              <a:t> bottom dwelling organisms- mussels, worms &amp; barnacles</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1523</TotalTime>
  <Words>1908</Words>
  <Application>Microsoft Office PowerPoint</Application>
  <PresentationFormat>On-screen Show (4:3)</PresentationFormat>
  <Paragraphs>323</Paragraphs>
  <Slides>52</Slides>
  <Notes>38</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Office Theme</vt:lpstr>
      <vt:lpstr>Climate change</vt:lpstr>
      <vt:lpstr>PowerPoint Presentation</vt:lpstr>
      <vt:lpstr>Aquatic divided into</vt:lpstr>
      <vt:lpstr>Aquatic Communities</vt:lpstr>
      <vt:lpstr>Water biomes</vt:lpstr>
      <vt:lpstr>Freshwater Wetlands</vt:lpstr>
      <vt:lpstr>Fresh water biomes of earth </vt:lpstr>
      <vt:lpstr>Aquatic Communities:Freshwater</vt:lpstr>
      <vt:lpstr>Organisms  Aquatic Ecosystems</vt:lpstr>
      <vt:lpstr>PowerPoint Presentation</vt:lpstr>
      <vt:lpstr>Lakes -3 life zones</vt:lpstr>
      <vt:lpstr>Lakes -3 life zones</vt:lpstr>
      <vt:lpstr>Organism Adaptations</vt:lpstr>
      <vt:lpstr>Eutrophication:  Causes an ecological collapse b/c the oxygen is depleted by the algae bloom</vt:lpstr>
      <vt:lpstr>Env. Functions of Wetlands Once considered wastelands &amp; drained</vt:lpstr>
      <vt:lpstr>Wetlands- NOW</vt:lpstr>
      <vt:lpstr>Wetland Types . Marsh</vt:lpstr>
      <vt:lpstr>Wetland Types  .  Swamp</vt:lpstr>
      <vt:lpstr>Type of Estuary</vt:lpstr>
      <vt:lpstr>Freshwater Biomes</vt:lpstr>
      <vt:lpstr>Freshwater Ecosystems</vt:lpstr>
      <vt:lpstr>Wetland Types- Bog</vt:lpstr>
      <vt:lpstr>River systems</vt:lpstr>
      <vt:lpstr>Aquatic Estuary </vt:lpstr>
      <vt:lpstr>Coastal : Salt marshes</vt:lpstr>
      <vt:lpstr>Estuaries- Mixed Waters</vt:lpstr>
      <vt:lpstr>Aquatic Estuary </vt:lpstr>
      <vt:lpstr>Intertidal Zone</vt:lpstr>
      <vt:lpstr>Intertidal Zone</vt:lpstr>
      <vt:lpstr>The effects of tides</vt:lpstr>
      <vt:lpstr>Marine Biomes - coastal areas &amp; open ocean</vt:lpstr>
      <vt:lpstr>Chesapeake Bay</vt:lpstr>
      <vt:lpstr>Marine Biome</vt:lpstr>
      <vt:lpstr>Marine Biomes</vt:lpstr>
      <vt:lpstr>Oceans</vt:lpstr>
      <vt:lpstr> Coral reefs</vt:lpstr>
      <vt:lpstr>Coral Reef Video</vt:lpstr>
      <vt:lpstr>Volcano Vent- Ocean Video</vt:lpstr>
      <vt:lpstr>Ocean Zones</vt:lpstr>
      <vt:lpstr>Abyssal zone </vt:lpstr>
      <vt:lpstr>Abyssal zone- Dark region</vt:lpstr>
      <vt:lpstr>PowerPoint Presentation</vt:lpstr>
      <vt:lpstr>Marine biomes</vt:lpstr>
      <vt:lpstr>Polar zones Arctic</vt:lpstr>
      <vt:lpstr>Polar zones</vt:lpstr>
      <vt:lpstr>Almost every person has an impact on aquatic ecosystems.</vt:lpstr>
      <vt:lpstr>Marine biomes</vt:lpstr>
      <vt:lpstr>Marine biomes</vt:lpstr>
      <vt:lpstr>Chapter Summary – 3.1</vt:lpstr>
      <vt:lpstr>Chapter Summary – 3.1</vt:lpstr>
      <vt:lpstr>Chapter Summary – 3.2</vt:lpstr>
      <vt:lpstr>Chapter Summary – 3.2</vt:lpstr>
    </vt:vector>
  </TitlesOfParts>
  <Company>Laramie County School District #2</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 Biomes</dc:title>
  <dc:creator>hassellv</dc:creator>
  <cp:lastModifiedBy>Vicki Hassell</cp:lastModifiedBy>
  <cp:revision>42</cp:revision>
  <dcterms:created xsi:type="dcterms:W3CDTF">2006-11-02T02:05:33Z</dcterms:created>
  <dcterms:modified xsi:type="dcterms:W3CDTF">2014-10-23T03:33:29Z</dcterms:modified>
</cp:coreProperties>
</file>